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300" r:id="rId26"/>
    <p:sldId id="303" r:id="rId27"/>
    <p:sldId id="304" r:id="rId28"/>
    <p:sldId id="30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E3F6C2-6B63-4ADB-AF1D-A11885548DC3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FCC81E-1A45-4EAD-8F7D-D930966F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DD62B-BF53-47B1-941A-1E11440B52F8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E7649-E93D-458A-97B7-C5FEFC46849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10219F-3D74-4DB6-93B8-8BDFCBE93B11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F199A-EE45-49F4-8AA4-9F77097481AC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A8716-59EF-414E-B77E-7169229AA93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FB7FEA-09E8-43D5-9D79-7EFB6757FCF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59258-4C49-431A-9661-3B324411FD33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B1E56-926E-4A8F-885C-3835117DE04B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EEC2D1-2095-4A5D-85D9-E77CDD5783D2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DBFC03-3A1E-469A-86AE-ACDCD701E63C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131708-985C-4555-B8BA-EF448EC094CD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6DDBDC-7AB4-48AE-BFA2-F327CD3634BF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45E45-EBA6-4FDD-95B3-D49A8A52ACDB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928F0-D576-4C6D-9963-5F2B98127DD8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027819-D183-431A-BE3E-5C3C419A8962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044C2-D610-45DA-870E-9139D4A04A4D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7CD36-D9B0-4BCF-A242-C1DBD295FED5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FAA37F-CF2E-4526-BF96-AA5B07F594E2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106E4-605E-47B1-8FC7-488EC1BD2E97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6E99B-6B9F-4F1C-861A-95FD0E12BC10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91F945-3579-44FF-9237-1C9F690B555E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2968C7-4298-4C6E-A6F5-C7AB2E14604E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1BBA4-D3B5-440C-BC12-FD4BFF4F07D1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8AB1B1-48FA-428B-B662-AFD80D1F9FA3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0ACE9D-4D40-4AB2-80AB-E3F3BDACD052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A92898-18EC-4058-A33E-36B3373AE8A1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8737C-BDAD-4BAB-A47C-DFCE4D3B5366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74E4-E9EA-42E1-9E3D-7CA583EEEAE6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62C8-BDA2-4AA9-BA9B-4E4B4854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EBCA-93EE-4F47-B835-37FC3B1503E2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1E49-4705-49F8-97A6-186E7D7CE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99A6-9D21-4AA4-91E8-9673EC9BAA6B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F938-1831-44AD-B81E-D8E59A131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B753-D7C2-4C16-951A-696EF528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DF90-6815-4BF5-BF70-4A8D2F762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F497-B28C-473D-8CE2-ACCECCC9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C93B-874A-427D-8E74-AC51DE63335A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6506-0EF4-44E6-9E51-C892A94E3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4216-AC35-4B5D-BEA9-286FF3FE20C4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80DE-B770-4563-9217-1FA7C944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DAF0-C459-4DE2-9318-C1C3B6BBED73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1AD6-C2E1-4A83-B69A-01E5C2A2E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45A8-760D-4D34-908B-0AC740FABBB0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C044-A8C1-4D0A-82F7-77666DF2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B28A-0219-4B1B-B6F7-7EE2C3B43E1F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A9E9-922F-4976-B16C-7DAAAA91A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AFA6-5B4D-477F-8C01-9BD492015ABE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CCEA-619D-493E-A665-43F481B7E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F5ED-8425-462E-9CB1-DD4B3D4944E7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9999-9063-4715-9A3E-93C115018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C6AA-FD00-411B-B079-87EA1D5C4C54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A090-E924-4AAB-B8C9-4AC503E4D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E7D4B-0DD1-4916-AA9B-AD91F160A750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A2779-DFBF-4AFF-A46A-56CDFF99E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j0432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j0432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j04309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4581525"/>
            <a:ext cx="2111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j03357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4025" y="3716338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188913"/>
            <a:ext cx="5508625" cy="2519362"/>
          </a:xfrm>
        </p:spPr>
        <p:txBody>
          <a:bodyPr/>
          <a:lstStyle/>
          <a:p>
            <a:r>
              <a:rPr lang="ru-RU" sz="5400" b="1" smtClean="0">
                <a:solidFill>
                  <a:srgbClr val="CC3300"/>
                </a:solidFill>
              </a:rPr>
              <a:t>Ваш ребёнок идет в школу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581525"/>
            <a:ext cx="5537200" cy="18716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Verdana" pitchFamily="34" charset="0"/>
              </a:rPr>
              <a:t>Советы и рекомендации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Verdana" pitchFamily="34" charset="0"/>
              </a:rPr>
              <a:t>родителям будущих первоклассников,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Verdana" pitchFamily="34" charset="0"/>
              </a:rPr>
              <a:t> ответы на часто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Verdana" pitchFamily="34" charset="0"/>
              </a:rPr>
              <a:t>задаваемые вопросы</a:t>
            </a:r>
          </a:p>
        </p:txBody>
      </p:sp>
      <p:pic>
        <p:nvPicPr>
          <p:cNvPr id="5128" name="Picture 4" descr="j04325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 descr="j01959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2349500"/>
            <a:ext cx="16478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j03445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6625" y="2290763"/>
            <a:ext cx="1825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j03035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118894" y="2378869"/>
            <a:ext cx="14176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3606800"/>
            <a:ext cx="309721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 </a:t>
            </a:r>
            <a:r>
              <a:rPr lang="ru-RU" sz="4000" smtClean="0">
                <a:solidFill>
                  <a:srgbClr val="D60093"/>
                </a:solidFill>
              </a:rPr>
              <a:t>Можно ли давать ребенку в школу деньги?</a:t>
            </a:r>
            <a:r>
              <a:rPr lang="ru-RU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ru-RU" sz="4000" smtClean="0"/>
              <a:t>Трата денег детьми этого возраста должна находиться под контролем родителей.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D60093"/>
                </a:solidFill>
              </a:rPr>
              <a:t>Есть ли в 1 классе домашние задания?</a:t>
            </a:r>
          </a:p>
        </p:txBody>
      </p:sp>
      <p:pic>
        <p:nvPicPr>
          <p:cNvPr id="15363" name="Picture 4" descr="dfac4a30a7b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557338"/>
            <a:ext cx="5040312" cy="476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Домашних заданий в 1 классе нет. </a:t>
            </a:r>
            <a:r>
              <a:rPr lang="ru-RU" sz="3600" smtClean="0">
                <a:solidFill>
                  <a:srgbClr val="996633"/>
                </a:solidFill>
              </a:rPr>
              <a:t>Однако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предложить учитель.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D60093"/>
                </a:solidFill>
              </a:rPr>
              <a:t>Почему учителя не ставят оценки в 1 классе?</a:t>
            </a:r>
          </a:p>
        </p:txBody>
      </p:sp>
      <p:pic>
        <p:nvPicPr>
          <p:cNvPr id="17411" name="Picture 4" descr="1191269140_c41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65"/>
          <a:stretch>
            <a:fillRect/>
          </a:stretch>
        </p:blipFill>
        <p:spPr>
          <a:xfrm>
            <a:off x="2714625" y="1571625"/>
            <a:ext cx="3170238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r>
              <a:rPr lang="ru-RU" sz="3000" smtClean="0">
                <a:solidFill>
                  <a:srgbClr val="002060"/>
                </a:solidFill>
              </a:rPr>
              <a:t>В 1 классе обучение действительно безоценочное.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</a:t>
            </a:r>
          </a:p>
          <a:p>
            <a:pPr>
              <a:buFont typeface="Arial" charset="0"/>
              <a:buNone/>
            </a:pPr>
            <a:endParaRPr lang="ru-RU" sz="3000" smtClean="0">
              <a:solidFill>
                <a:srgbClr val="002060"/>
              </a:solidFill>
            </a:endParaRPr>
          </a:p>
          <a:p>
            <a:r>
              <a:rPr lang="ru-RU" sz="3000" smtClean="0">
                <a:solidFill>
                  <a:srgbClr val="002060"/>
                </a:solidFill>
              </a:rPr>
              <a:t>В 1 классе основной упор делается на приобретение навыков учебного труда. Словесная или условно-знаковая оценка тоже зачастую присутствует в работе учителя с учеником. Важно, чтобы она была позитивной.</a:t>
            </a:r>
            <a:r>
              <a:rPr lang="ru-RU" sz="3000" smtClean="0">
                <a:solidFill>
                  <a:srgbClr val="FF99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smtClean="0">
                <a:solidFill>
                  <a:srgbClr val="D60093"/>
                </a:solidFill>
              </a:rPr>
              <a:t>Как быть, если ребенок леворукий?</a:t>
            </a:r>
            <a:endParaRPr lang="ru-RU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661025"/>
          </a:xfrm>
        </p:spPr>
        <p:txBody>
          <a:bodyPr/>
          <a:lstStyle/>
          <a:p>
            <a:r>
              <a:rPr lang="ru-RU" sz="2800" dirty="0" smtClean="0">
                <a:solidFill>
                  <a:srgbClr val="996633"/>
                </a:solidFill>
              </a:rPr>
              <a:t>Ни в коем случае не следует идти против природы и переучивать ребенка. Это может повлечь за собой серьезные нарушения его здоровья. Кроме того, сейчас издаются специальные пособия для </a:t>
            </a:r>
            <a:r>
              <a:rPr lang="ru-RU" sz="2800" dirty="0" err="1" smtClean="0">
                <a:solidFill>
                  <a:srgbClr val="996633"/>
                </a:solidFill>
              </a:rPr>
              <a:t>леворуких</a:t>
            </a:r>
            <a:r>
              <a:rPr lang="ru-RU" sz="2800" dirty="0" smtClean="0">
                <a:solidFill>
                  <a:srgbClr val="996633"/>
                </a:solidFill>
              </a:rPr>
              <a:t> </a:t>
            </a:r>
            <a:r>
              <a:rPr lang="ru-RU" sz="2800" dirty="0" smtClean="0">
                <a:solidFill>
                  <a:srgbClr val="996633"/>
                </a:solidFill>
              </a:rPr>
              <a:t>детей, </a:t>
            </a:r>
            <a:r>
              <a:rPr lang="ru-RU" sz="2800" dirty="0" smtClean="0">
                <a:solidFill>
                  <a:srgbClr val="996633"/>
                </a:solidFill>
              </a:rPr>
              <a:t>ручки и карандаши изогнутой формы.  Последствия переучивания </a:t>
            </a:r>
            <a:r>
              <a:rPr lang="ru-RU" sz="2800" dirty="0" err="1" smtClean="0">
                <a:solidFill>
                  <a:srgbClr val="996633"/>
                </a:solidFill>
              </a:rPr>
              <a:t>леворуких</a:t>
            </a:r>
            <a:r>
              <a:rPr lang="ru-RU" sz="2800" dirty="0" smtClean="0">
                <a:solidFill>
                  <a:srgbClr val="996633"/>
                </a:solidFill>
              </a:rPr>
              <a:t> детей чаще всего носят психоневрологический характер: нарушение сна, повышенная возбудимость.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996633"/>
                </a:solidFill>
              </a:rPr>
              <a:t>Как правильно организовать дома рабочее место ученика?</a:t>
            </a:r>
          </a:p>
        </p:txBody>
      </p:sp>
      <p:pic>
        <p:nvPicPr>
          <p:cNvPr id="5" name="Текст 4" descr="professor_pointing_sx.gif"/>
          <p:cNvPicPr>
            <a:picLocks noGrp="1" noChangeAspect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196975"/>
            <a:ext cx="5440363" cy="5661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smtClean="0">
                <a:solidFill>
                  <a:srgbClr val="996633"/>
                </a:solidFill>
              </a:rPr>
              <a:t>Купите первокласснику письменный стол. Тогда ребенок сможет сам систематизировать и разложить в ящики стола учебные принадлежности и научится поддерживать порядок на рабочем месте. </a:t>
            </a:r>
          </a:p>
          <a:p>
            <a:pPr>
              <a:lnSpc>
                <a:spcPct val="80000"/>
              </a:lnSpc>
            </a:pPr>
            <a:r>
              <a:rPr lang="ru-RU" sz="4000" smtClean="0">
                <a:solidFill>
                  <a:srgbClr val="FF9933"/>
                </a:solidFill>
              </a:rPr>
              <a:t>Лучше, если освещение будет слева. Занавески нужно отодвинуть в сторону - основной свет должен попадать через верхнюю треть окна.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964613" cy="57927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700" smtClean="0">
              <a:solidFill>
                <a:srgbClr val="CC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700" smtClean="0">
                <a:solidFill>
                  <a:srgbClr val="CC6600"/>
                </a:solidFill>
              </a:rPr>
              <a:t>Можно купить первокласснику парту и стул с регулирующейся высотой, а для школьных принадлежностей книжные полки. 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solidFill>
                  <a:srgbClr val="FF0000"/>
                </a:solidFill>
              </a:rPr>
              <a:t>Приобретая мебель, обязательно учитывайте рост ребенка. При росте 1м – 1 м 15 см высота крышки стола над полом должна быть 46 см, а высота сиденья стула - 26 см.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700" smtClean="0">
                <a:solidFill>
                  <a:srgbClr val="FF0000"/>
                </a:solidFill>
              </a:rPr>
              <a:t>    При росте от 1 м 15 см до 1 м 30 см высота стола должна быть 52см, а стула - 30 см. Важно, чтобы ноги ученика стояли на полу, спина прикасалась к спинке стула, а между крышкой парты и грудью ребенка могла пройти его ладонь. </a:t>
            </a:r>
          </a:p>
          <a:p>
            <a:pPr>
              <a:lnSpc>
                <a:spcPct val="90000"/>
              </a:lnSpc>
            </a:pPr>
            <a:endParaRPr lang="ru-RU" sz="27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D60093"/>
                </a:solidFill>
              </a:rPr>
              <a:t>Нужен ли первокласснику дневник?</a:t>
            </a:r>
            <a:r>
              <a:rPr lang="ru-RU" sz="40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A50021"/>
                </a:solidFill>
              </a:rPr>
              <a:t>Дневник стандартного образца должен заполняться учеником по всей форме, а первокласснику сделать это трудно - он еще не ориентируется в графах и не умеет хорошо писать. Поэтому мы рекомендуем блокнот для тренировочных домашних заданий. С помощью такого блокнота осуществляется обратная связь с родителями.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ранда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06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893175" cy="631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В </a:t>
            </a:r>
            <a:r>
              <a:rPr lang="ru-RU" sz="3600" smtClean="0"/>
              <a:t>соответствии с программой подготовительной группы д/с ребенок при записи в 1 класс должен: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5013325"/>
          </a:xfrm>
        </p:spPr>
        <p:txBody>
          <a:bodyPr/>
          <a:lstStyle/>
          <a:p>
            <a:r>
              <a:rPr lang="ru-RU" sz="2400" smtClean="0">
                <a:solidFill>
                  <a:srgbClr val="CC6600"/>
                </a:solidFill>
              </a:rPr>
              <a:t>Знать свое имя и фамилию, адрес, имена членов семьи. </a:t>
            </a:r>
          </a:p>
          <a:p>
            <a:r>
              <a:rPr lang="ru-RU" sz="2400" smtClean="0">
                <a:solidFill>
                  <a:srgbClr val="CC6600"/>
                </a:solidFill>
              </a:rPr>
              <a:t>Знать времена года, названия месяцев, дней недели, уметь различать цвета. </a:t>
            </a:r>
          </a:p>
          <a:p>
            <a:r>
              <a:rPr lang="ru-RU" sz="2400" smtClean="0">
                <a:solidFill>
                  <a:srgbClr val="CC6600"/>
                </a:solidFill>
              </a:rPr>
              <a:t>Уметь пересчитывать группы предметов в пределах 20. </a:t>
            </a:r>
          </a:p>
          <a:p>
            <a:r>
              <a:rPr lang="ru-RU" sz="2400" smtClean="0">
                <a:solidFill>
                  <a:srgbClr val="CC6600"/>
                </a:solidFill>
              </a:rPr>
              <a:t>Уметь увеличивать или уменьшать группу предметов на заданное количество (решение задач с группами предметов),уравнивать множество предметов. </a:t>
            </a:r>
          </a:p>
          <a:p>
            <a:r>
              <a:rPr lang="ru-RU" sz="2400" smtClean="0">
                <a:solidFill>
                  <a:srgbClr val="CC6600"/>
                </a:solidFill>
              </a:rPr>
              <a:t>Уметь сравнивать группы предметов -   больше, меньше или равно. </a:t>
            </a:r>
          </a:p>
          <a:p>
            <a:r>
              <a:rPr lang="ru-RU" sz="2400" smtClean="0">
                <a:solidFill>
                  <a:srgbClr val="CC6600"/>
                </a:solidFill>
              </a:rPr>
              <a:t>Уметь объединять предметы в группы: мебель, транспорт, одежда, обувь, растения, животные и</a:t>
            </a:r>
            <a:r>
              <a:rPr lang="ru-RU" sz="2800" smtClean="0">
                <a:solidFill>
                  <a:srgbClr val="CC6600"/>
                </a:solidFill>
              </a:rPr>
              <a:t>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Юла (волчок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825"/>
            <a:ext cx="16557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D60093"/>
                </a:solidFill>
              </a:rPr>
              <a:t>Можно ли носить в школу игрушки?</a:t>
            </a:r>
            <a:r>
              <a:rPr lang="ru-RU" sz="40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213100"/>
            <a:ext cx="8435975" cy="3311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Игровая деятельность ещё значимая для ребёнка, любимая игрушка зачастую олицетворяет друга, с ней можно поиграть на перемене вместе с одноклассниками.</a:t>
            </a:r>
          </a:p>
          <a:p>
            <a:pPr>
              <a:lnSpc>
                <a:spcPct val="90000"/>
              </a:lnSpc>
            </a:pPr>
            <a:r>
              <a:rPr lang="ru-RU" smtClean="0"/>
              <a:t> Лучше, если игрушка не громоздкая и без острых углов. </a:t>
            </a:r>
          </a:p>
        </p:txBody>
      </p:sp>
      <p:pic>
        <p:nvPicPr>
          <p:cNvPr id="24581" name="Рисунок 10" descr="Рисунок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412875"/>
            <a:ext cx="1182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5" descr="J0236987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350" y="1412875"/>
            <a:ext cx="19637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65175"/>
          </a:xfrm>
        </p:spPr>
        <p:txBody>
          <a:bodyPr/>
          <a:lstStyle/>
          <a:p>
            <a:r>
              <a:rPr lang="ru-RU" sz="2000" smtClean="0">
                <a:solidFill>
                  <a:srgbClr val="A50021"/>
                </a:solidFill>
              </a:rPr>
              <a:t>15 советов психологов</a:t>
            </a:r>
            <a:r>
              <a:rPr lang="ru-RU" sz="1600" smtClean="0">
                <a:solidFill>
                  <a:srgbClr val="FFFF99"/>
                </a:solidFill>
              </a:rPr>
              <a:t/>
            </a:r>
            <a:br>
              <a:rPr lang="ru-RU" sz="1600" smtClean="0">
                <a:solidFill>
                  <a:srgbClr val="FFFF99"/>
                </a:solidFill>
              </a:rPr>
            </a:br>
            <a:r>
              <a:rPr lang="ru-RU" sz="2400" smtClean="0">
                <a:solidFill>
                  <a:srgbClr val="FF0066"/>
                </a:solidFill>
              </a:rPr>
              <a:t>«</a:t>
            </a:r>
            <a:r>
              <a:rPr lang="ru-RU" sz="2400" i="1" smtClean="0">
                <a:solidFill>
                  <a:srgbClr val="FF0066"/>
                </a:solidFill>
              </a:rPr>
              <a:t>Как прожить хотя бы один день без нервотрепки»</a:t>
            </a:r>
            <a:r>
              <a:rPr lang="ru-RU" sz="16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981075"/>
            <a:ext cx="5699125" cy="5761038"/>
          </a:xfrm>
        </p:spPr>
        <p:txBody>
          <a:bodyPr/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Не торопитесь. Умение рассчитать время- Ваша задача. Если Вам это плохо удается, вины ребенка в этом нет.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Не отправляйте ребенка в школу без завтрака. До школьного завтрака ему придется много поработать.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Не прощайтесь, предупреждая и направляя: «Смотри, не балуйся!»,  « Чтобы сегодня не было плохих отметок!». Пожелайте удачи, найдите несколько ласковых слов.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Будите ребенка спокойно. Проснувшись, он должен увидеть Вашу улыбку услышать Ваш голос.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Забудьте фразу: « Что ты сегодня получил.» Встречая ребенка после школы, не обрушивайте на него тысячу вопросов, дайте немного расслабиться, вспомните, как Вы сами чувствуете себя после рабочего дня.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Если Вы видите, что ребенок огорчен, молчит – не допытывайтесь; пусть успокоится и тогда расскажет все сам.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Выслушав замечания учителя, не торопитесь устраивать взбучку. Постарайтесь, чтобы Ваш разговор с учителем проходил без ребенка.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После школы не торопите садиться за уроки. Ребенку необходимо 2 часа отдыха ( в первом классе не повредит час сна). Лучшее время </a:t>
            </a:r>
            <a:r>
              <a:rPr lang="en-US" sz="1600" smtClean="0">
                <a:solidFill>
                  <a:srgbClr val="A50021"/>
                </a:solidFill>
              </a:rPr>
              <a:t> </a:t>
            </a:r>
            <a:r>
              <a:rPr lang="ru-RU" sz="1600" smtClean="0">
                <a:solidFill>
                  <a:srgbClr val="A50021"/>
                </a:solidFill>
              </a:rPr>
              <a:t>для приготовления уроков –с 16 до 18 часов, занятия вечерами бесполезны.</a:t>
            </a:r>
          </a:p>
          <a:p>
            <a:pPr marL="533400" indent="-533400">
              <a:lnSpc>
                <a:spcPct val="75000"/>
              </a:lnSpc>
              <a:spcBef>
                <a:spcPct val="15000"/>
              </a:spcBef>
              <a:buFontTx/>
              <a:buAutoNum type="arabicPeriod"/>
            </a:pPr>
            <a:endParaRPr lang="ru-RU" sz="1600" smtClean="0">
              <a:solidFill>
                <a:srgbClr val="A50021"/>
              </a:solidFill>
            </a:endParaRPr>
          </a:p>
        </p:txBody>
      </p:sp>
      <p:pic>
        <p:nvPicPr>
          <p:cNvPr id="25604" name="Picture 4" descr="j0186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179388" y="1341438"/>
            <a:ext cx="2663825" cy="5256212"/>
          </a:xfrm>
          <a:ln w="57150" cmpd="thickThin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r>
              <a:rPr lang="en-US" sz="2400" smtClean="0">
                <a:solidFill>
                  <a:srgbClr val="CC9900"/>
                </a:solidFill>
              </a:rPr>
              <a:t> </a:t>
            </a:r>
            <a:r>
              <a:rPr lang="ru-RU" sz="2400" smtClean="0">
                <a:solidFill>
                  <a:srgbClr val="990099"/>
                </a:solidFill>
              </a:rPr>
              <a:t>15 советов психологов</a:t>
            </a:r>
            <a:r>
              <a:rPr lang="ru-RU" sz="2400" smtClean="0">
                <a:solidFill>
                  <a:srgbClr val="A50021"/>
                </a:solidFill>
              </a:rPr>
              <a:t/>
            </a:r>
            <a:br>
              <a:rPr lang="ru-RU" sz="2400" smtClean="0">
                <a:solidFill>
                  <a:srgbClr val="A50021"/>
                </a:solidFill>
              </a:rPr>
            </a:br>
            <a:r>
              <a:rPr lang="ru-RU" sz="2400" smtClean="0">
                <a:solidFill>
                  <a:srgbClr val="A50021"/>
                </a:solidFill>
              </a:rPr>
              <a:t>«</a:t>
            </a:r>
            <a:r>
              <a:rPr lang="ru-RU" sz="2400" i="1" smtClean="0">
                <a:solidFill>
                  <a:srgbClr val="A50021"/>
                </a:solidFill>
              </a:rPr>
              <a:t>Как прожить хотя бы один день без нервотрепки»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484313"/>
            <a:ext cx="5761037" cy="5084762"/>
          </a:xfrm>
        </p:spPr>
        <p:txBody>
          <a:bodyPr rtlCol="0">
            <a:normAutofit fontScale="92500" lnSpcReduction="20000"/>
          </a:bodyPr>
          <a:lstStyle/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Не заставляйте делать все упражнения сразу: 20 минут занятий -10 минут перерыва.</a:t>
            </a:r>
          </a:p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Во время приготовления уроков не сидите « над душой». Дайте ребенку работать самому. Если нужна Ваша помощь – наберитесь терпения: спокойный тон, поддержка необходимы.</a:t>
            </a:r>
          </a:p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В общении с ребенком старайтесь избегать условий: «Если ты сделаешь то…»</a:t>
            </a:r>
          </a:p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Найдите в течение дня хотя бы полчаса, когда Вы будете принадлежать только ребенку.</a:t>
            </a:r>
          </a:p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Выбирайте единую тактику общения с ребенком всех взрослых в семье. Все разногласия по поводу </a:t>
            </a:r>
            <a:r>
              <a:rPr lang="ru-RU" sz="1600" dirty="0" err="1" smtClean="0">
                <a:solidFill>
                  <a:srgbClr val="A50021"/>
                </a:solidFill>
              </a:rPr>
              <a:t>педтактики</a:t>
            </a:r>
            <a:r>
              <a:rPr lang="ru-RU" sz="1600" dirty="0" smtClean="0">
                <a:solidFill>
                  <a:srgbClr val="A50021"/>
                </a:solidFill>
              </a:rPr>
              <a:t> решайте без</a:t>
            </a:r>
            <a:r>
              <a:rPr lang="en-US" sz="1600" dirty="0" smtClean="0">
                <a:solidFill>
                  <a:srgbClr val="A50021"/>
                </a:solidFill>
              </a:rPr>
              <a:t> </a:t>
            </a:r>
            <a:r>
              <a:rPr lang="ru-RU" sz="1600" dirty="0" smtClean="0">
                <a:solidFill>
                  <a:srgbClr val="A50021"/>
                </a:solidFill>
              </a:rPr>
              <a:t>него.</a:t>
            </a:r>
          </a:p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Будьте внимательны к жалобам ребенка на головную боль, усталость, плохое самочувствие. Чаще всего это объективные показатели переутомления.</a:t>
            </a:r>
          </a:p>
          <a:p>
            <a:pPr marL="533400" indent="-533400" algn="just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r>
              <a:rPr lang="ru-RU" sz="1600" dirty="0" smtClean="0">
                <a:solidFill>
                  <a:srgbClr val="A50021"/>
                </a:solidFill>
              </a:rPr>
              <a:t>Учтите, даже «большие дети» очень любят сказку перед сном, песенку, ласковое поглаживание. Все это успокоит ребенка и поможет снять напряжение, накопившееся за день.</a:t>
            </a:r>
          </a:p>
          <a:p>
            <a:pPr marL="533400" indent="-533400" fontAlgn="auto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  <a:defRPr/>
            </a:pPr>
            <a:endParaRPr lang="ru-RU" sz="1600" dirty="0" smtClean="0">
              <a:solidFill>
                <a:srgbClr val="A50021"/>
              </a:solidFill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1600" dirty="0" smtClean="0">
              <a:solidFill>
                <a:srgbClr val="FFFF66"/>
              </a:solidFill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16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AutoNum type="arabicPeriod" startAt="9"/>
              <a:defRPr/>
            </a:pPr>
            <a:endParaRPr lang="ru-RU" sz="800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800" dirty="0" smtClean="0"/>
              <a:t> </a:t>
            </a:r>
          </a:p>
        </p:txBody>
      </p:sp>
      <p:pic>
        <p:nvPicPr>
          <p:cNvPr id="26628" name="Picture 4" descr="j0186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179388" y="1628775"/>
            <a:ext cx="2808287" cy="4968875"/>
          </a:xfrm>
          <a:ln w="57150" cmpd="thickThin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99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rgbClr val="990000"/>
                </a:solidFill>
              </a:rPr>
              <a:t>(памятка для родителей</a:t>
            </a:r>
            <a:r>
              <a:rPr lang="ru-RU" smtClean="0"/>
              <a:t>)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79388" y="1412875"/>
            <a:ext cx="8785225" cy="2087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kern="10" normalizeH="1"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ваш ребенок первоклассник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68538" y="35734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pic>
        <p:nvPicPr>
          <p:cNvPr id="27654" name="Picture 6" descr="j0298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581525"/>
            <a:ext cx="3960812" cy="2044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5" name="Picture 7" descr="j0235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581525"/>
            <a:ext cx="3598862" cy="20875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260350"/>
            <a:ext cx="4835525" cy="6408738"/>
          </a:xfrm>
          <a:ln w="25400" cap="flat">
            <a:solidFill>
              <a:schemeClr val="tx1"/>
            </a:solidFill>
            <a:prstDash val="sysDot"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Обсудите с ребенком те правила и нормы, с которыми он встретится в школе. Объясните их необходимость и целесообразность.</a:t>
            </a:r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Ваш ребенок пришел в школу, чтобы учиться. Когда человек учится, у него может что-то не сразу получаться, это естественно. Ребенок имеет право на ошибку.</a:t>
            </a:r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Составьте вместе с первоклассником распорядок дня, следите за его соблюдением.</a:t>
            </a:r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Не пропускайте трудности, возможные у ребенка на начальном этапе овладения учебными навыками. Поддержите в ребенке его стремление стать школьником.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первоклассникам подтвердить значимость его нового положения и деятельности.</a:t>
            </a:r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Если у первоклассника, например, есть логопедические проблемы, постарайтесь справиться с ними на первом году обучения.</a:t>
            </a:r>
          </a:p>
        </p:txBody>
      </p:sp>
      <p:pic>
        <p:nvPicPr>
          <p:cNvPr id="28675" name="Picture 4" descr="j020546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33375"/>
            <a:ext cx="3384550" cy="6335713"/>
          </a:xfrm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69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8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88913"/>
            <a:ext cx="5545138" cy="6408737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Поддержите первоклассника в его желании добиться успеха. В каждой работе обязательно найдите, за что можно было бы его похвалить. Помните, что похвала и эмоциональная поддержка («Молодец!», «Ты так хорошо справился!») способны заметно повысить интеллектуальные достижения человека.</a:t>
            </a:r>
          </a:p>
          <a:p>
            <a:pPr algn="just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Если вас что-то беспокоит в поведении ребенка, в его учебных делах, не стесняйтесь обращаться за советом и консультацией к учителю или школьному психологу.</a:t>
            </a:r>
          </a:p>
          <a:p>
            <a:pPr algn="just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</a:p>
          <a:p>
            <a:pPr algn="just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Учение – это нелегкий и ответственный труд. Поступление в школу существенно меняет жизнь ребенка, но не должно лишать его многообразия, радости, игры. У первоклассника должно оставаться достаточно времени для игровых занятий. </a:t>
            </a:r>
          </a:p>
        </p:txBody>
      </p:sp>
      <p:pic>
        <p:nvPicPr>
          <p:cNvPr id="29700" name="Picture 4" descr="j02977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8913"/>
            <a:ext cx="2881313" cy="6408737"/>
          </a:xfrm>
          <a:ln w="57150"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700213"/>
            <a:ext cx="8008937" cy="4273550"/>
          </a:xfrm>
        </p:spPr>
        <p:txBody>
          <a:bodyPr/>
          <a:lstStyle/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Дети учатся у жизни.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Если ребенка постоянно критикуют, он учится ненавидеть.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Если ребенок живет во вражде, он учится быть агрессивным.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Ребенка высмеивают, он становится замкнутым.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Ребенок растет в упреках, он учится жить с чувством вины.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Ребенок растет в терпимости, он учится понимать других.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Ребенка хвалят, он учится быть благородным.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Ребенок растет в честности, он учится быть справедливым.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Ребенок растет в безопасности, он учится верить в людей.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Ребенка поддерживают, он учится ценить себя.</a:t>
            </a:r>
          </a:p>
          <a:p>
            <a:pPr algn="just"/>
            <a:r>
              <a:rPr lang="ru-RU" sz="1800" i="1" smtClean="0">
                <a:solidFill>
                  <a:srgbClr val="A50021"/>
                </a:solidFill>
              </a:rPr>
              <a:t>Ребенок живет в понимании и дружелюбии, он учится находить любовь в этом мире. </a:t>
            </a:r>
          </a:p>
        </p:txBody>
      </p:sp>
      <p:pic>
        <p:nvPicPr>
          <p:cNvPr id="30723" name="Picture 4" descr="Autumn Lea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6300788" y="549275"/>
            <a:ext cx="2016125" cy="1247775"/>
          </a:xfrm>
          <a:ln w="76200" cmpd="tri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888"/>
            <a:ext cx="446246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82819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78486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Успехов в воспитании!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01_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14313"/>
            <a:ext cx="7572375" cy="56800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85750" y="5857875"/>
            <a:ext cx="87137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 поступлении в школу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ребёнок должен знать: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975350"/>
          </a:xfrm>
        </p:spPr>
        <p:txBody>
          <a:bodyPr/>
          <a:lstStyle/>
          <a:p>
            <a:r>
              <a:rPr lang="ru-RU" sz="3600" smtClean="0">
                <a:solidFill>
                  <a:srgbClr val="CC6600"/>
                </a:solidFill>
              </a:rPr>
              <a:t>Уметь находить в группе предметов лишний 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CC6600"/>
                </a:solidFill>
              </a:rPr>
              <a:t>(из группы «мебель» убрать ложку).</a:t>
            </a:r>
            <a:r>
              <a:rPr lang="ru-RU" sz="3600" i="1" smtClean="0"/>
              <a:t> </a:t>
            </a:r>
            <a:endParaRPr lang="ru-RU" sz="3600" smtClean="0"/>
          </a:p>
          <a:p>
            <a:r>
              <a:rPr lang="ru-RU" sz="3600" smtClean="0">
                <a:solidFill>
                  <a:srgbClr val="FF0000"/>
                </a:solidFill>
              </a:rPr>
              <a:t>Уметь высказывать свое мнение, построив законченное предложение.</a:t>
            </a:r>
            <a:r>
              <a:rPr lang="ru-RU" sz="3600" smtClean="0"/>
              <a:t> </a:t>
            </a:r>
          </a:p>
          <a:p>
            <a:r>
              <a:rPr lang="ru-RU" sz="3600" smtClean="0">
                <a:solidFill>
                  <a:srgbClr val="FF9933"/>
                </a:solidFill>
              </a:rPr>
              <a:t>Иметь элементарные представления об окружающем мире: о профессиях, о предметах живой и неживой природы, о правилах поведения в общественных местах.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7735">
            <a:off x="6443663" y="4076700"/>
            <a:ext cx="2184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sz="4000" smtClean="0">
                <a:solidFill>
                  <a:srgbClr val="FF9933"/>
                </a:solidFill>
              </a:rPr>
              <a:t>Иметь пространственные представления: право-лево,</a:t>
            </a:r>
            <a:br>
              <a:rPr lang="ru-RU" sz="4000" smtClean="0">
                <a:solidFill>
                  <a:srgbClr val="FF9933"/>
                </a:solidFill>
              </a:rPr>
            </a:br>
            <a:r>
              <a:rPr lang="ru-RU" sz="4000" smtClean="0">
                <a:solidFill>
                  <a:srgbClr val="FF9933"/>
                </a:solidFill>
              </a:rPr>
              <a:t>вверх-вниз, под, над, из-за, из-под чего-либо. </a:t>
            </a:r>
          </a:p>
          <a:p>
            <a:r>
              <a:rPr lang="ru-RU" sz="4000" smtClean="0">
                <a:solidFill>
                  <a:srgbClr val="FF0000"/>
                </a:solidFill>
              </a:rPr>
              <a:t>Уметь культурно общаться с другими детьми. </a:t>
            </a:r>
          </a:p>
          <a:p>
            <a:r>
              <a:rPr lang="ru-RU" sz="4000" smtClean="0">
                <a:solidFill>
                  <a:srgbClr val="990099"/>
                </a:solidFill>
              </a:rPr>
              <a:t>Слушать старших и выполнять 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990099"/>
                </a:solidFill>
              </a:rPr>
              <a:t>их распоряжения.</a:t>
            </a:r>
          </a:p>
          <a:p>
            <a:endParaRPr lang="ru-RU" sz="4000" smtClean="0">
              <a:solidFill>
                <a:srgbClr val="990099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44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08400" y="260350"/>
            <a:ext cx="5111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Обязательно ли ребенок </a:t>
            </a:r>
            <a:br>
              <a:rPr lang="ru-RU" sz="36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должен уметь читать и писать к 1 классу?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3195638"/>
            <a:ext cx="86423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Не обязательно.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Основными умениями при чтении являются понимание прочитанного текста, анализ описанной ситуации, ответы на вопросы после чтения</a:t>
            </a:r>
            <a:r>
              <a:rPr lang="ru-RU" sz="240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D60093"/>
                </a:solidFill>
              </a:rPr>
              <a:t>Обязательна ли </a:t>
            </a:r>
            <a:br>
              <a:rPr lang="ru-RU" sz="4000" dirty="0" smtClean="0">
                <a:solidFill>
                  <a:srgbClr val="D60093"/>
                </a:solidFill>
              </a:rPr>
            </a:br>
            <a:r>
              <a:rPr lang="ru-RU" sz="4000" dirty="0" smtClean="0">
                <a:solidFill>
                  <a:srgbClr val="D60093"/>
                </a:solidFill>
              </a:rPr>
              <a:t>школьная форма в 1 классе?</a:t>
            </a:r>
            <a:r>
              <a:rPr lang="ru-RU" sz="4000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rgbClr val="996633"/>
                </a:solidFill>
              </a:rPr>
              <a:t>Да.</a:t>
            </a:r>
          </a:p>
          <a:p>
            <a:r>
              <a:rPr lang="ru-RU" smtClean="0">
                <a:solidFill>
                  <a:srgbClr val="996633"/>
                </a:solidFill>
              </a:rPr>
              <a:t> Форма дисциплинирует детей, является атрибутом, отличающим дошкольника от ученика. А именно об этом, как правило, и мечтают в первую очередь при поступлении в школу все дети - они теперь первоклассники. </a:t>
            </a:r>
          </a:p>
        </p:txBody>
      </p:sp>
      <p:pic>
        <p:nvPicPr>
          <p:cNvPr id="11268" name="Picture 4" descr="876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5" y="4724400"/>
            <a:ext cx="2968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D60093"/>
                </a:solidFill>
              </a:rPr>
              <a:t>Можно ли носить в школу мобильный телефон?</a:t>
            </a:r>
          </a:p>
        </p:txBody>
      </p:sp>
      <p:pic>
        <p:nvPicPr>
          <p:cNvPr id="37892" name="Picture 4" descr="6e3392fc0cfb6761646d51058883250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1989138"/>
            <a:ext cx="2771775" cy="4525962"/>
          </a:xfrm>
          <a:ln w="28575">
            <a:solidFill>
              <a:srgbClr val="006600"/>
            </a:solidFill>
          </a:ln>
          <a:effectLst>
            <a:outerShdw dist="107763" dir="189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496300" cy="6408738"/>
          </a:xfrm>
        </p:spPr>
        <p:txBody>
          <a:bodyPr/>
          <a:lstStyle/>
          <a:p>
            <a:endParaRPr lang="ru-RU" dirty="0" smtClean="0">
              <a:solidFill>
                <a:srgbClr val="996633"/>
              </a:solidFill>
            </a:endParaRPr>
          </a:p>
          <a:p>
            <a:r>
              <a:rPr lang="ru-RU" dirty="0" smtClean="0">
                <a:solidFill>
                  <a:srgbClr val="996633"/>
                </a:solidFill>
              </a:rPr>
              <a:t>В нашей школе запрещено пользование мобильным </a:t>
            </a:r>
            <a:r>
              <a:rPr lang="ru-RU" dirty="0" smtClean="0">
                <a:solidFill>
                  <a:srgbClr val="996633"/>
                </a:solidFill>
              </a:rPr>
              <a:t>телефоном.</a:t>
            </a:r>
            <a:endParaRPr lang="ru-RU" dirty="0" smtClean="0">
              <a:solidFill>
                <a:srgbClr val="996633"/>
              </a:solidFill>
            </a:endParaRPr>
          </a:p>
          <a:p>
            <a:r>
              <a:rPr lang="ru-RU" dirty="0" smtClean="0">
                <a:solidFill>
                  <a:srgbClr val="FF9933"/>
                </a:solidFill>
              </a:rPr>
              <a:t>Велико искушение звонить маме по малейшему поводу или поиграть на уроке в электронную игру.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Кроме того, дорогой телефон может возбудить нездоровый интерес одноклассников, можно</a:t>
            </a:r>
            <a:r>
              <a:rPr lang="ru-RU" sz="3600" dirty="0" smtClean="0">
                <a:solidFill>
                  <a:srgbClr val="FF0000"/>
                </a:solidFill>
              </a:rPr>
              <a:t> потерять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1560</Words>
  <Application>Microsoft Office PowerPoint</Application>
  <PresentationFormat>Экран (4:3)</PresentationFormat>
  <Paragraphs>136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Arial</vt:lpstr>
      <vt:lpstr>Verdana</vt:lpstr>
      <vt:lpstr>Wingdings</vt:lpstr>
      <vt:lpstr>Тема Office</vt:lpstr>
      <vt:lpstr>Ваш ребёнок идет в школу</vt:lpstr>
      <vt:lpstr>В соответствии с программой подготовительной группы д/с ребенок при записи в 1 класс должен: </vt:lpstr>
      <vt:lpstr>Слайд 3</vt:lpstr>
      <vt:lpstr>Слайд 4</vt:lpstr>
      <vt:lpstr>Слайд 5</vt:lpstr>
      <vt:lpstr>Слайд 6</vt:lpstr>
      <vt:lpstr>Обязательна ли  школьная форма в 1 классе? </vt:lpstr>
      <vt:lpstr>Можно ли носить в школу мобильный телефон?</vt:lpstr>
      <vt:lpstr>Слайд 9</vt:lpstr>
      <vt:lpstr> Можно ли давать ребенку в школу деньги? </vt:lpstr>
      <vt:lpstr>Есть ли в 1 классе домашние задания?</vt:lpstr>
      <vt:lpstr>Слайд 12</vt:lpstr>
      <vt:lpstr>Почему учителя не ставят оценки в 1 классе?</vt:lpstr>
      <vt:lpstr>Слайд 14</vt:lpstr>
      <vt:lpstr>Как быть, если ребенок леворукий?</vt:lpstr>
      <vt:lpstr>Как правильно организовать дома рабочее место ученика?</vt:lpstr>
      <vt:lpstr>Слайд 17</vt:lpstr>
      <vt:lpstr>Слайд 18</vt:lpstr>
      <vt:lpstr>Нужен ли первокласснику дневник? </vt:lpstr>
      <vt:lpstr>Можно ли носить в школу игрушки? </vt:lpstr>
      <vt:lpstr>15 советов психологов «Как прожить хотя бы один день без нервотрепки» </vt:lpstr>
      <vt:lpstr> 15 советов психологов «Как прожить хотя бы один день без нервотрепки»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ребёнок идет в школу</dc:title>
  <dc:creator>vvv</dc:creator>
  <cp:lastModifiedBy>HOME</cp:lastModifiedBy>
  <cp:revision>6</cp:revision>
  <dcterms:created xsi:type="dcterms:W3CDTF">2012-03-17T18:10:03Z</dcterms:created>
  <dcterms:modified xsi:type="dcterms:W3CDTF">2014-02-06T21:09:35Z</dcterms:modified>
</cp:coreProperties>
</file>