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3" r:id="rId4"/>
    <p:sldId id="258" r:id="rId5"/>
    <p:sldId id="264" r:id="rId6"/>
    <p:sldId id="266" r:id="rId7"/>
    <p:sldId id="280" r:id="rId8"/>
    <p:sldId id="282" r:id="rId9"/>
    <p:sldId id="265" r:id="rId10"/>
    <p:sldId id="272" r:id="rId11"/>
    <p:sldId id="275" r:id="rId12"/>
    <p:sldId id="259" r:id="rId13"/>
    <p:sldId id="267" r:id="rId14"/>
    <p:sldId id="262" r:id="rId15"/>
    <p:sldId id="273" r:id="rId16"/>
    <p:sldId id="283" r:id="rId17"/>
    <p:sldId id="274" r:id="rId18"/>
    <p:sldId id="284" r:id="rId19"/>
    <p:sldId id="285" r:id="rId20"/>
    <p:sldId id="260" r:id="rId21"/>
    <p:sldId id="286" r:id="rId22"/>
    <p:sldId id="287" r:id="rId23"/>
    <p:sldId id="269" r:id="rId24"/>
    <p:sldId id="261" r:id="rId25"/>
    <p:sldId id="270" r:id="rId26"/>
    <p:sldId id="277" r:id="rId27"/>
    <p:sldId id="271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66FF"/>
    <a:srgbClr val="FF9DFF"/>
    <a:srgbClr val="A40000"/>
    <a:srgbClr val="CC0000"/>
    <a:srgbClr val="FF0000"/>
    <a:srgbClr val="FFFFD1"/>
    <a:srgbClr val="FFFFCC"/>
    <a:srgbClr val="592E8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Отношение к курению</a:t>
            </a:r>
          </a:p>
        </c:rich>
      </c:tx>
      <c:layout>
        <c:manualLayout>
          <c:xMode val="edge"/>
          <c:yMode val="edge"/>
          <c:x val="0.2904761904761905"/>
          <c:y val="1.4354066985645932E-2"/>
        </c:manualLayout>
      </c:layout>
      <c:spPr>
        <a:noFill/>
        <a:ln w="18732">
          <a:noFill/>
        </a:ln>
      </c:spPr>
    </c:title>
    <c:view3D>
      <c:rotX val="23"/>
      <c:hPercent val="85"/>
      <c:rotY val="44"/>
      <c:depthPercent val="8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56E-2"/>
          <c:y val="0.16985645933014357"/>
          <c:w val="0.55079365079365084"/>
          <c:h val="0.7727272727272727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курить можно</c:v>
                </c:pt>
              </c:strCache>
            </c:strRef>
          </c:tx>
          <c:spPr>
            <a:solidFill>
              <a:schemeClr val="accent1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0316535577561541E-2"/>
                  <c:y val="-2.9455401539442747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курить нельзя</c:v>
                </c:pt>
              </c:strCache>
            </c:strRef>
          </c:tx>
          <c:spPr>
            <a:solidFill>
              <a:schemeClr val="accent2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8280290830698278E-2"/>
                  <c:y val="-5.4698595249062607E-2"/>
                </c:manualLayout>
              </c:layout>
              <c:spPr>
                <a:noFill/>
                <a:ln w="18732">
                  <a:noFill/>
                </a:ln>
              </c:spPr>
              <c:txPr>
                <a:bodyPr/>
                <a:lstStyle/>
                <a:p>
                  <a:pPr>
                    <a:defRPr sz="1327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0%</c:formatCode>
                <c:ptCount val="1"/>
                <c:pt idx="0">
                  <c:v>0.65000000000000013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 обстоятельствам</c:v>
                </c:pt>
              </c:strCache>
            </c:strRef>
          </c:tx>
          <c:spPr>
            <a:solidFill>
              <a:schemeClr val="hlink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7.6878739146046149E-2"/>
                  <c:y val="-3.5731460691251583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0%</c:formatCode>
                <c:ptCount val="1"/>
                <c:pt idx="0">
                  <c:v>0.21000000000000002</c:v>
                </c:pt>
              </c:numCache>
            </c:numRef>
          </c:val>
        </c:ser>
        <c:dLbls>
          <c:showVal val="1"/>
        </c:dLbls>
        <c:gapWidth val="70"/>
        <c:gapDepth val="0"/>
        <c:shape val="box"/>
        <c:axId val="119000448"/>
        <c:axId val="119137408"/>
        <c:axId val="0"/>
      </c:bar3DChart>
      <c:catAx>
        <c:axId val="119000448"/>
        <c:scaling>
          <c:orientation val="minMax"/>
        </c:scaling>
        <c:axPos val="b"/>
        <c:numFmt formatCode="General" sourceLinked="1"/>
        <c:tickLblPos val="low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137408"/>
        <c:crosses val="autoZero"/>
        <c:auto val="1"/>
        <c:lblAlgn val="ctr"/>
        <c:lblOffset val="100"/>
        <c:tickLblSkip val="1"/>
        <c:tickMarkSkip val="1"/>
      </c:catAx>
      <c:valAx>
        <c:axId val="119137408"/>
        <c:scaling>
          <c:orientation val="minMax"/>
          <c:max val="1"/>
        </c:scaling>
        <c:axPos val="l"/>
        <c:majorGridlines>
          <c:spPr>
            <a:ln w="2342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9000448"/>
        <c:crosses val="autoZero"/>
        <c:crossBetween val="between"/>
      </c:valAx>
      <c:spPr>
        <a:noFill/>
        <a:ln w="18732">
          <a:noFill/>
        </a:ln>
      </c:spPr>
    </c:plotArea>
    <c:legend>
      <c:legendPos val="r"/>
      <c:layout>
        <c:manualLayout>
          <c:xMode val="edge"/>
          <c:yMode val="edge"/>
          <c:x val="0.66984126984126979"/>
          <c:y val="0.47607655502392349"/>
          <c:w val="0.3269841269841271"/>
          <c:h val="0.19617224880382778"/>
        </c:manualLayout>
      </c:layout>
      <c:spPr>
        <a:noFill/>
        <a:ln w="2342">
          <a:solidFill>
            <a:schemeClr val="tx1"/>
          </a:solidFill>
          <a:prstDash val="solid"/>
        </a:ln>
      </c:spPr>
      <c:txPr>
        <a:bodyPr/>
        <a:lstStyle/>
        <a:p>
          <a:pPr>
            <a:defRPr sz="948" b="0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32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3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На предложение попробовать наркотик</a:t>
            </a:r>
          </a:p>
        </c:rich>
      </c:tx>
      <c:layout>
        <c:manualLayout>
          <c:xMode val="edge"/>
          <c:yMode val="edge"/>
          <c:x val="0.12222222222222225"/>
          <c:y val="1.435406698564593E-2"/>
        </c:manualLayout>
      </c:layout>
      <c:spPr>
        <a:noFill/>
        <a:ln w="19367">
          <a:noFill/>
        </a:ln>
      </c:spPr>
    </c:title>
    <c:view3D>
      <c:rotX val="23"/>
      <c:hPercent val="75"/>
      <c:rotY val="44"/>
      <c:depthPercent val="8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42E-2"/>
          <c:y val="0.16985645933014354"/>
          <c:w val="0.63333333333333341"/>
          <c:h val="0.7727272727272728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соглашусь</c:v>
                </c:pt>
              </c:strCache>
            </c:strRef>
          </c:tx>
          <c:spPr>
            <a:solidFill>
              <a:schemeClr val="accent1"/>
            </a:solidFill>
            <a:ln w="968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7833762399811804E-2"/>
                  <c:y val="-3.9314893058249409E-2"/>
                </c:manualLayout>
              </c:layout>
              <c:showVal val="1"/>
            </c:dLbl>
            <c:spPr>
              <a:noFill/>
              <a:ln w="19367">
                <a:noFill/>
              </a:ln>
            </c:spPr>
            <c:txPr>
              <a:bodyPr/>
              <a:lstStyle/>
              <a:p>
                <a:pPr>
                  <a:defRPr sz="1372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0%</c:formatCode>
                <c:ptCount val="1"/>
                <c:pt idx="0">
                  <c:v>1.0000000000000002E-2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откажусь</c:v>
                </c:pt>
              </c:strCache>
            </c:strRef>
          </c:tx>
          <c:spPr>
            <a:solidFill>
              <a:schemeClr val="accent2"/>
            </a:solidFill>
            <a:ln w="968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5.1736197081510053E-2"/>
                  <c:y val="-6.7861015884123313E-2"/>
                </c:manualLayout>
              </c:layout>
              <c:spPr>
                <a:noFill/>
                <a:ln w="19367">
                  <a:noFill/>
                </a:ln>
              </c:spPr>
              <c:txPr>
                <a:bodyPr/>
                <a:lstStyle/>
                <a:p>
                  <a:pPr>
                    <a:defRPr sz="1372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19367">
                <a:noFill/>
              </a:ln>
            </c:spPr>
            <c:txPr>
              <a:bodyPr/>
              <a:lstStyle/>
              <a:p>
                <a:pPr>
                  <a:defRPr sz="1372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0%</c:formatCode>
                <c:ptCount val="1"/>
                <c:pt idx="0">
                  <c:v>0.91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проявлю осторожность</c:v>
                </c:pt>
              </c:strCache>
            </c:strRef>
          </c:tx>
          <c:spPr>
            <a:solidFill>
              <a:schemeClr val="hlink"/>
            </a:solidFill>
            <a:ln w="968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6.2897211172625686E-2"/>
                  <c:y val="-4.3824994454076852E-2"/>
                </c:manualLayout>
              </c:layout>
              <c:showVal val="1"/>
            </c:dLbl>
            <c:spPr>
              <a:noFill/>
              <a:ln w="19367">
                <a:noFill/>
              </a:ln>
            </c:spPr>
            <c:txPr>
              <a:bodyPr/>
              <a:lstStyle/>
              <a:p>
                <a:pPr>
                  <a:defRPr sz="1372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0%</c:formatCode>
                <c:ptCount val="1"/>
                <c:pt idx="0">
                  <c:v>6.0000000000000005E-2</c:v>
                </c:pt>
              </c:numCache>
            </c:numRef>
          </c:val>
        </c:ser>
        <c:dLbls>
          <c:showVal val="1"/>
        </c:dLbls>
        <c:gapWidth val="70"/>
        <c:gapDepth val="0"/>
        <c:shape val="box"/>
        <c:axId val="119746944"/>
        <c:axId val="119748480"/>
        <c:axId val="0"/>
      </c:bar3DChart>
      <c:catAx>
        <c:axId val="119746944"/>
        <c:scaling>
          <c:orientation val="minMax"/>
        </c:scaling>
        <c:axPos val="b"/>
        <c:numFmt formatCode="General" sourceLinked="1"/>
        <c:tickLblPos val="low"/>
        <c:spPr>
          <a:ln w="24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72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748480"/>
        <c:crosses val="autoZero"/>
        <c:auto val="1"/>
        <c:lblAlgn val="ctr"/>
        <c:lblOffset val="100"/>
        <c:tickLblSkip val="1"/>
        <c:tickMarkSkip val="1"/>
      </c:catAx>
      <c:valAx>
        <c:axId val="119748480"/>
        <c:scaling>
          <c:orientation val="minMax"/>
        </c:scaling>
        <c:axPos val="l"/>
        <c:majorGridlines>
          <c:spPr>
            <a:ln w="2421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24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9746944"/>
        <c:crosses val="autoZero"/>
        <c:crossBetween val="between"/>
      </c:valAx>
      <c:spPr>
        <a:noFill/>
        <a:ln w="19367">
          <a:noFill/>
        </a:ln>
      </c:spPr>
    </c:plotArea>
    <c:legend>
      <c:legendPos val="r"/>
      <c:layout>
        <c:manualLayout>
          <c:xMode val="edge"/>
          <c:yMode val="edge"/>
          <c:x val="0.7507936507936509"/>
          <c:y val="0.38995215311004794"/>
          <c:w val="0.24603174603174605"/>
          <c:h val="0.35406698564593314"/>
        </c:manualLayout>
      </c:layout>
      <c:spPr>
        <a:noFill/>
        <a:ln w="2421">
          <a:solidFill>
            <a:schemeClr val="tx1"/>
          </a:solidFill>
          <a:prstDash val="solid"/>
        </a:ln>
      </c:spPr>
      <c:txPr>
        <a:bodyPr/>
        <a:lstStyle/>
        <a:p>
          <a:pPr>
            <a:defRPr sz="980" b="0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37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Отношение к алкоголю</a:t>
            </a:r>
          </a:p>
        </c:rich>
      </c:tx>
      <c:layout>
        <c:manualLayout>
          <c:xMode val="edge"/>
          <c:yMode val="edge"/>
          <c:x val="0.28095238095238101"/>
          <c:y val="1.435406698564593E-2"/>
        </c:manualLayout>
      </c:layout>
      <c:spPr>
        <a:noFill/>
        <a:ln w="18732">
          <a:noFill/>
        </a:ln>
      </c:spPr>
    </c:title>
    <c:view3D>
      <c:rotX val="23"/>
      <c:hPercent val="84"/>
      <c:rotY val="44"/>
      <c:depthPercent val="8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42E-2"/>
          <c:y val="0.16985645933014354"/>
          <c:w val="0.55238095238095242"/>
          <c:h val="0.7727272727272728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пробовал пиво, вино</c:v>
                </c:pt>
              </c:strCache>
            </c:strRef>
          </c:tx>
          <c:spPr>
            <a:solidFill>
              <a:schemeClr val="accent1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3174357540567546E-2"/>
                  <c:y val="-6.4971194397401524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0%</c:formatCode>
                <c:ptCount val="1"/>
                <c:pt idx="0">
                  <c:v>0.76000000000000012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пробовал водку</c:v>
                </c:pt>
              </c:strCache>
            </c:strRef>
          </c:tx>
          <c:spPr>
            <a:solidFill>
              <a:schemeClr val="accent2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6.6638819714009867E-2"/>
                  <c:y val="-2.2957301342983728E-2"/>
                </c:manualLayout>
              </c:layout>
              <c:spPr>
                <a:noFill/>
                <a:ln w="18732">
                  <a:noFill/>
                </a:ln>
              </c:spPr>
              <c:txPr>
                <a:bodyPr/>
                <a:lstStyle/>
                <a:p>
                  <a:pPr>
                    <a:defRPr sz="1327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не пробовал спиртное</c:v>
                </c:pt>
              </c:strCache>
            </c:strRef>
          </c:tx>
          <c:spPr>
            <a:solidFill>
              <a:schemeClr val="hlink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7.6263938828455724E-2"/>
                  <c:y val="-1.7617212663606635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0%</c:formatCode>
                <c:ptCount val="1"/>
                <c:pt idx="0">
                  <c:v>3.0000000000000002E-2</c:v>
                </c:pt>
              </c:numCache>
            </c:numRef>
          </c:val>
        </c:ser>
        <c:dLbls>
          <c:showVal val="1"/>
        </c:dLbls>
        <c:gapWidth val="70"/>
        <c:gapDepth val="0"/>
        <c:shape val="box"/>
        <c:axId val="119784576"/>
        <c:axId val="119786112"/>
        <c:axId val="0"/>
      </c:bar3DChart>
      <c:catAx>
        <c:axId val="119784576"/>
        <c:scaling>
          <c:orientation val="minMax"/>
        </c:scaling>
        <c:axPos val="b"/>
        <c:numFmt formatCode="General" sourceLinked="1"/>
        <c:tickLblPos val="low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786112"/>
        <c:crosses val="autoZero"/>
        <c:auto val="1"/>
        <c:lblAlgn val="ctr"/>
        <c:lblOffset val="100"/>
        <c:tickLblSkip val="1"/>
        <c:tickMarkSkip val="1"/>
      </c:catAx>
      <c:valAx>
        <c:axId val="119786112"/>
        <c:scaling>
          <c:orientation val="minMax"/>
          <c:max val="1"/>
        </c:scaling>
        <c:axPos val="l"/>
        <c:majorGridlines>
          <c:spPr>
            <a:ln w="2342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9784576"/>
        <c:crosses val="autoZero"/>
        <c:crossBetween val="between"/>
      </c:valAx>
      <c:spPr>
        <a:noFill/>
        <a:ln w="18732">
          <a:noFill/>
        </a:ln>
      </c:spPr>
    </c:plotArea>
    <c:legend>
      <c:legendPos val="r"/>
      <c:layout>
        <c:manualLayout>
          <c:xMode val="edge"/>
          <c:yMode val="edge"/>
          <c:x val="0.66825396825396821"/>
          <c:y val="0.39712918660287094"/>
          <c:w val="0.33015873015873021"/>
          <c:h val="0.35406698564593314"/>
        </c:manualLayout>
      </c:layout>
      <c:spPr>
        <a:noFill/>
        <a:ln w="2342">
          <a:solidFill>
            <a:schemeClr val="tx1"/>
          </a:solidFill>
          <a:prstDash val="solid"/>
        </a:ln>
      </c:spPr>
      <c:txPr>
        <a:bodyPr/>
        <a:lstStyle/>
        <a:p>
          <a:pPr>
            <a:defRPr sz="948" b="0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32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На предложение выпить в компании</a:t>
            </a:r>
          </a:p>
        </c:rich>
      </c:tx>
      <c:layout>
        <c:manualLayout>
          <c:xMode val="edge"/>
          <c:yMode val="edge"/>
          <c:x val="0.14920634920634923"/>
          <c:y val="1.435406698564593E-2"/>
        </c:manualLayout>
      </c:layout>
      <c:spPr>
        <a:noFill/>
        <a:ln w="18732">
          <a:noFill/>
        </a:ln>
      </c:spPr>
    </c:title>
    <c:view3D>
      <c:rotX val="23"/>
      <c:hPercent val="84"/>
      <c:rotY val="44"/>
      <c:depthPercent val="8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42E-2"/>
          <c:y val="0.17464114832535887"/>
          <c:w val="0.55079365079365084"/>
          <c:h val="0.7679425837320573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соглашусь</c:v>
                </c:pt>
              </c:strCache>
            </c:strRef>
          </c:tx>
          <c:spPr>
            <a:solidFill>
              <a:schemeClr val="accent1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0316535577561541E-2"/>
                  <c:y val="-3.8257157750336189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0%</c:formatCode>
                <c:ptCount val="1"/>
                <c:pt idx="0">
                  <c:v>0.29000000000000004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откажусь</c:v>
                </c:pt>
              </c:strCache>
            </c:strRef>
          </c:tx>
          <c:spPr>
            <a:solidFill>
              <a:schemeClr val="accent2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8280290830698278E-2"/>
                  <c:y val="-3.5673145693515887E-2"/>
                </c:manualLayout>
              </c:layout>
              <c:spPr>
                <a:noFill/>
                <a:ln w="18732">
                  <a:noFill/>
                </a:ln>
              </c:spPr>
              <c:txPr>
                <a:bodyPr/>
                <a:lstStyle/>
                <a:p>
                  <a:pPr>
                    <a:defRPr sz="1327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0%</c:formatCode>
                <c:ptCount val="1"/>
                <c:pt idx="0">
                  <c:v>0.33000000000000007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 обстоятельствам</c:v>
                </c:pt>
              </c:strCache>
            </c:strRef>
          </c:tx>
          <c:spPr>
            <a:solidFill>
              <a:schemeClr val="hlink"/>
            </a:solidFill>
            <a:ln w="936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5.4656516923823895E-2"/>
                  <c:y val="-4.2850179186339168E-2"/>
                </c:manualLayout>
              </c:layout>
              <c:showVal val="1"/>
            </c:dLbl>
            <c:spPr>
              <a:noFill/>
              <a:ln w="18732">
                <a:noFill/>
              </a:ln>
            </c:spPr>
            <c:txPr>
              <a:bodyPr/>
              <a:lstStyle/>
              <a:p>
                <a:pPr>
                  <a:defRPr sz="1327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0%</c:formatCode>
                <c:ptCount val="1"/>
                <c:pt idx="0">
                  <c:v>0.33000000000000007</c:v>
                </c:pt>
              </c:numCache>
            </c:numRef>
          </c:val>
        </c:ser>
        <c:dLbls>
          <c:showVal val="1"/>
        </c:dLbls>
        <c:gapWidth val="70"/>
        <c:gapDepth val="0"/>
        <c:shape val="box"/>
        <c:axId val="119887744"/>
        <c:axId val="119889280"/>
        <c:axId val="0"/>
      </c:bar3DChart>
      <c:catAx>
        <c:axId val="119887744"/>
        <c:scaling>
          <c:orientation val="minMax"/>
        </c:scaling>
        <c:axPos val="b"/>
        <c:numFmt formatCode="General" sourceLinked="1"/>
        <c:tickLblPos val="low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7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889280"/>
        <c:crosses val="autoZero"/>
        <c:auto val="1"/>
        <c:lblAlgn val="ctr"/>
        <c:lblOffset val="100"/>
        <c:tickLblSkip val="1"/>
        <c:tickMarkSkip val="1"/>
      </c:catAx>
      <c:valAx>
        <c:axId val="119889280"/>
        <c:scaling>
          <c:orientation val="minMax"/>
          <c:max val="1"/>
        </c:scaling>
        <c:axPos val="l"/>
        <c:majorGridlines>
          <c:spPr>
            <a:ln w="2342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23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9887744"/>
        <c:crosses val="autoZero"/>
        <c:crossBetween val="between"/>
      </c:valAx>
      <c:spPr>
        <a:noFill/>
        <a:ln w="18732">
          <a:noFill/>
        </a:ln>
      </c:spPr>
    </c:plotArea>
    <c:legend>
      <c:legendPos val="r"/>
      <c:layout>
        <c:manualLayout>
          <c:xMode val="edge"/>
          <c:yMode val="edge"/>
          <c:x val="0.66825396825396821"/>
          <c:y val="0.47846889952153115"/>
          <c:w val="0.3269841269841271"/>
          <c:h val="0.19617224880382775"/>
        </c:manualLayout>
      </c:layout>
      <c:spPr>
        <a:noFill/>
        <a:ln w="2342">
          <a:solidFill>
            <a:schemeClr val="tx1"/>
          </a:solidFill>
          <a:prstDash val="solid"/>
        </a:ln>
      </c:spPr>
      <c:txPr>
        <a:bodyPr/>
        <a:lstStyle/>
        <a:p>
          <a:pPr>
            <a:defRPr sz="948" b="0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32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8312FE-29F0-42D9-94CD-9CAD3733C48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37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EC1FD-1CAE-4A2C-8108-C166D6D3B919}" type="slidenum">
              <a:rPr lang="ru-RU"/>
              <a:pPr/>
              <a:t>3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C1212-69FB-41AD-8C37-3E5C84D1D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E04E5-D9D0-4DFA-AC94-EA1DEDD81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49309-36B8-4960-9C79-FDCDD66FB7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D528B-C1DA-40E0-95EE-362B6E7687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F2C0FB-9BD7-496F-81C9-20E78E44B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13E8F-C44B-4758-BA1A-A62DBD111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978EC-8DA7-461F-A407-A2B934F5D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832BC-E9D9-43D4-BCBB-9C15C8F05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3ECD-0B09-4B85-8116-7FC609DBA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9397A-4279-470E-ADA3-EF49B8A2C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09CAE7-1581-4FE5-82F4-D9A9F72824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E2990D-7CDC-4EF1-958B-D42BD35BD3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линия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линия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0850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1052736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Подростки: </a:t>
            </a:r>
            <a:r>
              <a:rPr lang="ru-RU" sz="4000" dirty="0" smtClean="0"/>
              <a:t>профилактика асоциального поведения</a:t>
            </a:r>
            <a:endParaRPr lang="ru-RU" sz="4000" dirty="0"/>
          </a:p>
        </p:txBody>
      </p:sp>
      <p:pic>
        <p:nvPicPr>
          <p:cNvPr id="2067" name="Picture 19" descr="C:\Users\1\Desktop\green_jigsa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38735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04800" y="228600"/>
            <a:ext cx="7467600" cy="1323975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При начале асоциального поведения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х</a:t>
            </a:r>
            <a:r>
              <a:rPr lang="ru-RU">
                <a:latin typeface="Arial" charset="0"/>
                <a:cs typeface="Arial" charset="0"/>
              </a:rPr>
              <a:t>арактеристика включает </a:t>
            </a:r>
            <a:r>
              <a:rPr lang="ru-RU" b="1" i="1">
                <a:solidFill>
                  <a:srgbClr val="6600CC"/>
                </a:solidFill>
                <a:latin typeface="Arial" charset="0"/>
                <a:cs typeface="Arial" charset="0"/>
              </a:rPr>
              <a:t>нарушени</a:t>
            </a:r>
            <a:r>
              <a:rPr lang="ru-RU" b="1" i="1">
                <a:solidFill>
                  <a:srgbClr val="6600CC"/>
                </a:solidFill>
                <a:latin typeface="Arial" charset="0"/>
              </a:rPr>
              <a:t>е</a:t>
            </a:r>
            <a:r>
              <a:rPr lang="ru-RU" b="1" i="1">
                <a:solidFill>
                  <a:srgbClr val="6600CC"/>
                </a:solidFill>
                <a:latin typeface="Arial" charset="0"/>
                <a:cs typeface="Arial" charset="0"/>
              </a:rPr>
              <a:t> социальных требований, норм и проявления противозаконных действий</a:t>
            </a:r>
            <a:r>
              <a:rPr lang="ru-RU">
                <a:latin typeface="Arial" charset="0"/>
                <a:cs typeface="Arial" charset="0"/>
              </a:rPr>
              <a:t> (мелкие кражи, обман, хулиганство). Возможно включение в группы с выраженным асоциальным характером поведения.</a:t>
            </a:r>
            <a:endParaRPr lang="ru-RU">
              <a:cs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90600" y="1708150"/>
            <a:ext cx="8001000" cy="1568450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6600CC"/>
                </a:solidFill>
                <a:latin typeface="Arial" charset="0"/>
                <a:cs typeface="Arial" charset="0"/>
              </a:rPr>
              <a:t>Отношение личности к общественным нормам</a:t>
            </a:r>
            <a:r>
              <a:rPr lang="ru-RU">
                <a:latin typeface="Arial" charset="0"/>
                <a:cs typeface="Arial" charset="0"/>
              </a:rPr>
              <a:t> здесь может быть различным:</a:t>
            </a:r>
            <a:endParaRPr lang="ru-RU">
              <a:cs typeface="Times New Roman" pitchFamily="18" charset="0"/>
            </a:endParaRPr>
          </a:p>
          <a:p>
            <a:pPr algn="just" eaLnBrk="0" hangingPunct="0"/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 личность воспринимает свое поведение как нормальное </a:t>
            </a:r>
            <a:endParaRPr lang="ru-RU">
              <a:latin typeface="Arial" charset="0"/>
            </a:endParaRPr>
          </a:p>
          <a:p>
            <a:pPr algn="just" eaLnBrk="0" hangingPunct="0"/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 личность одобряет свое поведение, считает, что оно соответствует нормам и ценностям людей из близкого окружения</a:t>
            </a:r>
            <a:r>
              <a:rPr lang="ru-RU">
                <a:latin typeface="Arial" charset="0"/>
              </a:rPr>
              <a:t>;</a:t>
            </a:r>
          </a:p>
          <a:p>
            <a:pPr algn="just" eaLnBrk="0" hangingPunct="0"/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 личность оценивает отрицательно свое поведение, считает, что оно не отвечает ее собственным ценностям и установкам.</a:t>
            </a:r>
            <a:endParaRPr lang="ru-RU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3400425"/>
            <a:ext cx="7772400" cy="1323975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0" hangingPunct="0"/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Помощь</a:t>
            </a:r>
            <a:r>
              <a:rPr lang="ru-RU">
                <a:latin typeface="Arial" charset="0"/>
                <a:cs typeface="Arial" charset="0"/>
              </a:rPr>
              <a:t> и санкции общества здесь могут иметь два аспекта. </a:t>
            </a:r>
            <a:endParaRPr lang="ru-RU">
              <a:latin typeface="Arial" charset="0"/>
            </a:endParaRPr>
          </a:p>
          <a:p>
            <a:pPr algn="just" eaLnBrk="0" hangingPunct="0"/>
            <a:r>
              <a:rPr lang="ru-RU">
                <a:latin typeface="Arial" charset="0"/>
                <a:cs typeface="Arial" charset="0"/>
              </a:rPr>
              <a:t>Если ближайшее окружение, имеют асоциальную систему норм и ценностей, то необходимо, чтобы помощь был</a:t>
            </a:r>
            <a:r>
              <a:rPr lang="ru-RU">
                <a:latin typeface="Arial" charset="0"/>
              </a:rPr>
              <a:t>а</a:t>
            </a:r>
            <a:r>
              <a:rPr lang="ru-RU">
                <a:latin typeface="Arial" charset="0"/>
                <a:cs typeface="Arial" charset="0"/>
              </a:rPr>
              <a:t> направлен</a:t>
            </a:r>
            <a:r>
              <a:rPr lang="ru-RU">
                <a:latin typeface="Arial" charset="0"/>
              </a:rPr>
              <a:t>а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solidFill>
                  <a:srgbClr val="6600CC"/>
                </a:solidFill>
                <a:latin typeface="Arial" charset="0"/>
                <a:cs typeface="Arial" charset="0"/>
              </a:rPr>
              <a:t>на это окружение</a:t>
            </a:r>
            <a:r>
              <a:rPr lang="ru-RU">
                <a:latin typeface="Arial" charset="0"/>
                <a:cs typeface="Arial" charset="0"/>
              </a:rPr>
              <a:t>. </a:t>
            </a:r>
            <a:r>
              <a:rPr lang="ru-RU">
                <a:latin typeface="Arial" charset="0"/>
              </a:rPr>
              <a:t>М</a:t>
            </a:r>
            <a:r>
              <a:rPr lang="ru-RU">
                <a:latin typeface="Arial" charset="0"/>
                <a:cs typeface="Arial" charset="0"/>
              </a:rPr>
              <a:t>ожно добавить специальные советы, семейную терапию, работу социального работника, школьного педагога и психолога с семьей и малой группой.</a:t>
            </a:r>
            <a:r>
              <a:rPr lang="ru-RU"/>
              <a:t>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914400" y="4816475"/>
            <a:ext cx="8077200" cy="1812925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Помощь</a:t>
            </a:r>
            <a:r>
              <a:rPr lang="ru-RU">
                <a:latin typeface="Arial" charset="0"/>
                <a:cs typeface="Arial" charset="0"/>
              </a:rPr>
              <a:t> ребенк</a:t>
            </a:r>
            <a:r>
              <a:rPr lang="ru-RU">
                <a:latin typeface="Arial" charset="0"/>
              </a:rPr>
              <a:t>у</a:t>
            </a:r>
            <a:r>
              <a:rPr lang="ru-RU">
                <a:latin typeface="Arial" charset="0"/>
                <a:cs typeface="Arial" charset="0"/>
              </a:rPr>
              <a:t> имеет характер коррекционно</a:t>
            </a:r>
            <a:r>
              <a:rPr lang="ru-RU">
                <a:latin typeface="Arial" charset="0"/>
              </a:rPr>
              <a:t>й</a:t>
            </a:r>
            <a:r>
              <a:rPr lang="ru-RU">
                <a:latin typeface="Arial" charset="0"/>
                <a:cs typeface="Arial" charset="0"/>
              </a:rPr>
              <a:t> деятельности. Ее цель — </a:t>
            </a:r>
            <a:r>
              <a:rPr lang="ru-RU">
                <a:solidFill>
                  <a:srgbClr val="6600CC"/>
                </a:solidFill>
                <a:latin typeface="Arial" charset="0"/>
                <a:cs typeface="Arial" charset="0"/>
              </a:rPr>
              <a:t>разрушение проявившихся элементов готовности к асоциальному поведению</a:t>
            </a:r>
            <a:r>
              <a:rPr lang="ru-RU">
                <a:latin typeface="Arial" charset="0"/>
                <a:cs typeface="Arial" charset="0"/>
              </a:rPr>
              <a:t> и формирование устойчивой системы норм и ценностей, соответствующих нормам и ценностям общества. </a:t>
            </a:r>
            <a:r>
              <a:rPr lang="ru-RU">
                <a:latin typeface="Arial" charset="0"/>
              </a:rPr>
              <a:t>Н</a:t>
            </a:r>
            <a:r>
              <a:rPr lang="ru-RU">
                <a:latin typeface="Arial" charset="0"/>
                <a:cs typeface="Arial" charset="0"/>
              </a:rPr>
              <a:t>еобходима индивидуальная и групповая работа в школе и центрах внешкольной деятельности, работа с детскими объединениями</a:t>
            </a:r>
            <a:r>
              <a:rPr lang="ru-RU">
                <a:latin typeface="Arial" charset="0"/>
              </a:rPr>
              <a:t>.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ru-RU"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>
                <a:latin typeface="Arial" charset="0"/>
                <a:cs typeface="Arial" charset="0"/>
              </a:rPr>
              <a:t>В случае своевременного внимания и успешной помощи прогноз будет положительным. </a:t>
            </a:r>
            <a:r>
              <a:rPr lang="ru-RU">
                <a:latin typeface="Arial" charset="0"/>
              </a:rPr>
              <a:t>Иначе</a:t>
            </a:r>
            <a:r>
              <a:rPr lang="ru-RU">
                <a:latin typeface="Arial" charset="0"/>
                <a:cs typeface="Arial" charset="0"/>
              </a:rPr>
              <a:t> более вероятно углубление нарушений в поведении.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6" grpId="0" animBg="1" autoUpdateAnimBg="0"/>
      <p:bldP spid="18437" grpId="0" animBg="1" autoUpdateAnimBg="0"/>
      <p:bldP spid="1843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6200" y="79375"/>
            <a:ext cx="8305800" cy="83502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На третьем этапе</a:t>
            </a:r>
            <a:r>
              <a:rPr lang="ru-RU">
                <a:latin typeface="Arial" charset="0"/>
                <a:cs typeface="Arial" charset="0"/>
              </a:rPr>
              <a:t> асоциального поведения характеристика включает: рецидивы противозаконных действий и накопление опыта в этом отношении (кражи, насилие, грубое хулиганство</a:t>
            </a:r>
            <a:r>
              <a:rPr lang="ru-RU">
                <a:latin typeface="Arial" charset="0"/>
              </a:rPr>
              <a:t>), в</a:t>
            </a:r>
            <a:r>
              <a:rPr lang="ru-RU">
                <a:latin typeface="Arial" charset="0"/>
                <a:cs typeface="Arial" charset="0"/>
              </a:rPr>
              <a:t>ключение в группы с асоциальным характером поведения.</a:t>
            </a:r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1114425"/>
            <a:ext cx="7467600" cy="13239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6600CC"/>
                </a:solidFill>
                <a:latin typeface="Arial" charset="0"/>
              </a:rPr>
              <a:t>О</a:t>
            </a:r>
            <a:r>
              <a:rPr lang="ru-RU" u="sng">
                <a:solidFill>
                  <a:srgbClr val="6600CC"/>
                </a:solidFill>
                <a:latin typeface="Arial" charset="0"/>
                <a:cs typeface="Arial" charset="0"/>
              </a:rPr>
              <a:t>тношени</a:t>
            </a:r>
            <a:r>
              <a:rPr lang="ru-RU" u="sng">
                <a:solidFill>
                  <a:srgbClr val="6600CC"/>
                </a:solidFill>
                <a:latin typeface="Arial" charset="0"/>
              </a:rPr>
              <a:t>е</a:t>
            </a:r>
            <a:r>
              <a:rPr lang="ru-RU">
                <a:latin typeface="Arial" charset="0"/>
                <a:cs typeface="Arial" charset="0"/>
              </a:rPr>
              <a:t> личности к общественным нормам</a:t>
            </a:r>
            <a:r>
              <a:rPr lang="ru-RU">
                <a:latin typeface="Arial" charset="0"/>
              </a:rPr>
              <a:t>:</a:t>
            </a:r>
          </a:p>
          <a:p>
            <a:pPr algn="just"/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личность принимает свое поведение как нормальное, соответствующее ее собственным ценностям и установкам, </a:t>
            </a:r>
            <a:endParaRPr lang="ru-RU">
              <a:latin typeface="Arial" charset="0"/>
            </a:endParaRPr>
          </a:p>
          <a:p>
            <a:pPr algn="just"/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наступает кризис в представлении личности о себе и оценке общественного мнения о ней, что ведет к конфликту</a:t>
            </a:r>
            <a:r>
              <a:rPr lang="ru-RU">
                <a:latin typeface="Arial" charset="0"/>
              </a:rPr>
              <a:t>.</a:t>
            </a:r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76200" y="2727325"/>
            <a:ext cx="8686800" cy="23018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  <a:cs typeface="Arial" charset="0"/>
              </a:rPr>
              <a:t>Помощь должна носить характер интенсивной коррекционно-воспитательной деятельности с целью разрушения социально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отрицательных</a:t>
            </a:r>
            <a:r>
              <a:rPr lang="ru-RU">
                <a:latin typeface="Arial" charset="0"/>
              </a:rPr>
              <a:t> и</a:t>
            </a:r>
            <a:r>
              <a:rPr lang="ru-RU">
                <a:latin typeface="Arial" charset="0"/>
                <a:cs typeface="Arial" charset="0"/>
              </a:rPr>
              <a:t> формирования социально-релевантных</a:t>
            </a:r>
            <a:r>
              <a:rPr lang="ru-RU">
                <a:latin typeface="Arial" charset="0"/>
              </a:rPr>
              <a:t>, диспозиций</a:t>
            </a:r>
            <a:r>
              <a:rPr lang="ru-RU">
                <a:latin typeface="Arial" charset="0"/>
                <a:cs typeface="Arial" charset="0"/>
              </a:rPr>
              <a:t>. Этого можно добиться посредством индивидуальной и групповой воспитательной работы, индивидуальной и групповой терапии, труда и приобретения профессиональной квалификации, посредством создания условий для развития интересов</a:t>
            </a:r>
            <a:r>
              <a:rPr lang="ru-RU">
                <a:latin typeface="Arial" charset="0"/>
              </a:rPr>
              <a:t>. </a:t>
            </a:r>
            <a:r>
              <a:rPr lang="ru-RU">
                <a:latin typeface="Arial" charset="0"/>
                <a:cs typeface="Arial" charset="0"/>
              </a:rPr>
              <a:t>Санкции на этом этапе могут носить характер принудительного пребывания в специализированных воспитательных учреждениях открытого типа по решению суда, по предложению родителей, учителей, социальных работников с целью отрыва от вредного влияния окружающей среды. </a:t>
            </a:r>
            <a:endParaRPr lang="ru-RU">
              <a:latin typeface="Arial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524000" y="5260975"/>
            <a:ext cx="7467600" cy="83502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>
                <a:latin typeface="Arial" charset="0"/>
                <a:cs typeface="Arial" charset="0"/>
              </a:rPr>
              <a:t>На данном этапе минимальна вероятность, что личность сама справится с проблемами. Более вероятно формирование устойчивой готовности к асоциальному поведению и обогащению усвоенного асоциального опыта.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aphicFrame>
          <p:nvGraphicFramePr>
            <p:cNvPr id="5123" name="Object 3"/>
            <p:cNvGraphicFramePr>
              <a:graphicFrameLocks noChangeAspect="1"/>
            </p:cNvGraphicFramePr>
            <p:nvPr/>
          </p:nvGraphicFramePr>
          <p:xfrm>
            <a:off x="3361" y="384"/>
            <a:ext cx="1072" cy="1075"/>
          </p:xfrm>
          <a:graphic>
            <a:graphicData uri="http://schemas.openxmlformats.org/presentationml/2006/ole">
              <p:oleObj spid="_x0000_s5131" name="Clip" r:id="rId3" imgW="1018642" imgH="1021385" progId="">
                <p:embed/>
              </p:oleObj>
            </a:graphicData>
          </a:graphic>
        </p:graphicFrame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0" y="0"/>
            <a:ext cx="5760" cy="4320"/>
          </p:xfrm>
          <a:graphic>
            <a:graphicData uri="http://schemas.openxmlformats.org/presentationml/2006/ole">
              <p:oleObj spid="_x0000_s5132" name="Clip" r:id="rId4" imgW="7421563" imgH="4327525" progId="">
                <p:embed/>
              </p:oleObj>
            </a:graphicData>
          </a:graphic>
        </p:graphicFrame>
      </p:grp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81000" y="120650"/>
            <a:ext cx="4114800" cy="2546350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Четвертый этап</a:t>
            </a:r>
            <a:r>
              <a:rPr lang="ru-RU">
                <a:latin typeface="Arial" charset="0"/>
                <a:cs typeface="Arial" charset="0"/>
              </a:rPr>
              <a:t> — устойчивое асоциальное поведение</a:t>
            </a:r>
            <a:r>
              <a:rPr lang="ru-RU">
                <a:latin typeface="Arial" charset="0"/>
              </a:rPr>
              <a:t>:</a:t>
            </a:r>
            <a:r>
              <a:rPr lang="ru-RU">
                <a:latin typeface="Arial" charset="0"/>
                <a:cs typeface="Arial" charset="0"/>
              </a:rPr>
              <a:t> рецидив и утяжеление противозаконных действий, проявление опасных преступлений, включение в группы с выраженным асоциальным характером. Возможно, личность отрицательно оценивает свои действия, но она испытывает недоверие к собственным возможностям для их преодоления.</a:t>
            </a:r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81000" y="3095625"/>
            <a:ext cx="4038600" cy="13239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  <a:cs typeface="Arial" charset="0"/>
              </a:rPr>
              <a:t>Помощь со стороны общества должна состоять в создании учебно-воспитательных заведений открытого типа и специализированной подготовки учителей и воспитателей для них.</a:t>
            </a:r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1000" y="4832350"/>
            <a:ext cx="4038600" cy="1568450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</a:rPr>
              <a:t>В</a:t>
            </a:r>
            <a:r>
              <a:rPr lang="ru-RU">
                <a:latin typeface="Arial" charset="0"/>
                <a:cs typeface="Arial" charset="0"/>
              </a:rPr>
              <a:t>есьма незначительна возможность успешного решения проблем, возможен отказ от преступных действий, но благоприятный результат затруднен обстоятельством, что процессы «навязывания ярлыка» уже устойчивы. </a:t>
            </a:r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953000" y="2362200"/>
            <a:ext cx="3733800" cy="279082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Пятый этап</a:t>
            </a:r>
            <a:r>
              <a:rPr lang="ru-RU">
                <a:latin typeface="Arial" charset="0"/>
                <a:cs typeface="Arial" charset="0"/>
              </a:rPr>
              <a:t> — устойчивое, особо опасное асоциальное поведение</a:t>
            </a:r>
            <a:r>
              <a:rPr lang="ru-RU">
                <a:latin typeface="Arial" charset="0"/>
              </a:rPr>
              <a:t>; </a:t>
            </a:r>
            <a:r>
              <a:rPr lang="ru-RU">
                <a:latin typeface="Arial" charset="0"/>
                <a:cs typeface="Arial" charset="0"/>
              </a:rPr>
              <a:t>характеризуется устойчивыми противозаконными действиями и тяжелыми преступлениями. </a:t>
            </a:r>
            <a:endParaRPr lang="ru-RU">
              <a:latin typeface="Arial" charset="0"/>
            </a:endParaRPr>
          </a:p>
          <a:p>
            <a:pPr algn="just" eaLnBrk="0" hangingPunct="0"/>
            <a:r>
              <a:rPr lang="ru-RU">
                <a:latin typeface="Arial" charset="0"/>
                <a:cs typeface="Arial" charset="0"/>
              </a:rPr>
              <a:t>Санкции: принудительное пребы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вание в заведении закрытого типа. </a:t>
            </a:r>
            <a:endParaRPr lang="ru-RU">
              <a:cs typeface="Times New Roman" pitchFamily="18" charset="0"/>
            </a:endParaRPr>
          </a:p>
          <a:p>
            <a:pPr algn="just" eaLnBrk="0" hangingPunct="0"/>
            <a:r>
              <a:rPr lang="ru-RU">
                <a:latin typeface="Arial" charset="0"/>
                <a:cs typeface="Arial" charset="0"/>
              </a:rPr>
              <a:t>На данном этапе существует незначительная вероятность благо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приятного исхода, т. к. отчуждение личности от общества стабильное.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19513" y="228600"/>
            <a:ext cx="1501775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1800" b="1">
                <a:solidFill>
                  <a:srgbClr val="CC00FF"/>
                </a:solidFill>
                <a:latin typeface="Arial" charset="0"/>
              </a:rPr>
              <a:t>ДЕВИАЦИИ</a:t>
            </a:r>
          </a:p>
        </p:txBody>
      </p:sp>
      <p:grpSp>
        <p:nvGrpSpPr>
          <p:cNvPr id="13326" name="Group 14"/>
          <p:cNvGrpSpPr>
            <a:grpSpLocks/>
          </p:cNvGrpSpPr>
          <p:nvPr/>
        </p:nvGrpSpPr>
        <p:grpSpPr bwMode="auto">
          <a:xfrm>
            <a:off x="1066800" y="533400"/>
            <a:ext cx="2590800" cy="885825"/>
            <a:chOff x="672" y="336"/>
            <a:chExt cx="1632" cy="558"/>
          </a:xfrm>
        </p:grpSpPr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672" y="528"/>
              <a:ext cx="100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3399"/>
                  </a:solidFill>
                  <a:latin typeface="Arial" charset="0"/>
                  <a:cs typeface="Arial" charset="0"/>
                </a:rPr>
                <a:t>Девиантное</a:t>
              </a:r>
              <a:r>
                <a:rPr lang="ru-RU">
                  <a:solidFill>
                    <a:srgbClr val="003399"/>
                  </a:solidFill>
                  <a:latin typeface="Arial" charset="0"/>
                </a:rPr>
                <a:t> поведение</a:t>
              </a:r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 flipH="1">
              <a:off x="1200" y="336"/>
              <a:ext cx="110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3657600" y="609600"/>
            <a:ext cx="1676400" cy="885825"/>
            <a:chOff x="2256" y="336"/>
            <a:chExt cx="1056" cy="558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2256" y="528"/>
              <a:ext cx="105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3399"/>
                  </a:solidFill>
                  <a:latin typeface="Arial" charset="0"/>
                </a:rPr>
                <a:t>Д</a:t>
              </a:r>
              <a:r>
                <a:rPr lang="ru-RU">
                  <a:solidFill>
                    <a:srgbClr val="003399"/>
                  </a:solidFill>
                  <a:latin typeface="Arial" charset="0"/>
                  <a:cs typeface="Arial" charset="0"/>
                </a:rPr>
                <a:t>елинквентное</a:t>
              </a:r>
              <a:r>
                <a:rPr lang="ru-RU">
                  <a:solidFill>
                    <a:srgbClr val="003399"/>
                  </a:solidFill>
                  <a:latin typeface="Arial" charset="0"/>
                </a:rPr>
                <a:t> поведение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736" y="3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5" name="Group 13"/>
          <p:cNvGrpSpPr>
            <a:grpSpLocks/>
          </p:cNvGrpSpPr>
          <p:nvPr/>
        </p:nvGrpSpPr>
        <p:grpSpPr bwMode="auto">
          <a:xfrm>
            <a:off x="5334000" y="533400"/>
            <a:ext cx="2743200" cy="885825"/>
            <a:chOff x="3360" y="336"/>
            <a:chExt cx="1728" cy="558"/>
          </a:xfrm>
        </p:grpSpPr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3984" y="528"/>
              <a:ext cx="110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3399"/>
                  </a:solidFill>
                  <a:latin typeface="Arial" charset="0"/>
                </a:rPr>
                <a:t>К</a:t>
              </a:r>
              <a:r>
                <a:rPr lang="ru-RU">
                  <a:solidFill>
                    <a:srgbClr val="003399"/>
                  </a:solidFill>
                  <a:latin typeface="Arial" charset="0"/>
                  <a:cs typeface="Arial" charset="0"/>
                </a:rPr>
                <a:t>риминальное поведение</a:t>
              </a:r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3360" y="336"/>
              <a:ext cx="110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0" y="1447800"/>
            <a:ext cx="27432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i="1">
                <a:solidFill>
                  <a:srgbClr val="CC0099"/>
                </a:solidFill>
                <a:latin typeface="Arial" charset="0"/>
                <a:cs typeface="Arial" charset="0"/>
              </a:rPr>
              <a:t>Девиантное поведение</a:t>
            </a:r>
            <a:r>
              <a:rPr lang="ru-RU">
                <a:solidFill>
                  <a:srgbClr val="CC0099"/>
                </a:solidFill>
                <a:latin typeface="Arial" charset="0"/>
                <a:cs typeface="Arial" charset="0"/>
              </a:rPr>
              <a:t> —</a:t>
            </a:r>
            <a:r>
              <a:rPr lang="ru-RU">
                <a:latin typeface="Arial" charset="0"/>
                <a:cs typeface="Arial" charset="0"/>
              </a:rPr>
              <a:t> один из видов отклоня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ющегося поведения, свя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занный с нарушением со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ответствующих возрасту социальных норм и пра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вил поведения, характер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ных для микросоциальных отношений (семейных, школьных)</a:t>
            </a:r>
            <a:r>
              <a:rPr lang="ru-RU">
                <a:latin typeface="Arial" charset="0"/>
              </a:rPr>
              <a:t>.</a:t>
            </a:r>
            <a:endParaRPr lang="ru-RU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0" y="4000500"/>
            <a:ext cx="3048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400" i="1">
                <a:solidFill>
                  <a:srgbClr val="CC0066"/>
                </a:solidFill>
                <a:latin typeface="Arial" charset="0"/>
              </a:rPr>
              <a:t>П</a:t>
            </a:r>
            <a:r>
              <a:rPr lang="ru-RU" sz="1400" i="1">
                <a:solidFill>
                  <a:srgbClr val="CC0066"/>
                </a:solidFill>
                <a:latin typeface="Arial" charset="0"/>
                <a:cs typeface="Arial" charset="0"/>
              </a:rPr>
              <a:t>роявления</a:t>
            </a:r>
            <a:r>
              <a:rPr lang="ru-RU" sz="1400" i="1">
                <a:solidFill>
                  <a:srgbClr val="CC0066"/>
                </a:solidFill>
                <a:latin typeface="Arial" charset="0"/>
              </a:rPr>
              <a:t>:</a:t>
            </a:r>
          </a:p>
          <a:p>
            <a:pPr algn="just"/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демонстрация,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агрессия,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вызов,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отклонение от учебы;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уходы из дома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бродяжничество,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пьянство и алкоголизм;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ранняя наркотизация;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антиобщественные действия сексуального характера;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попытки суицида.</a:t>
            </a:r>
            <a:endParaRPr lang="ru-RU" sz="1400" i="1">
              <a:solidFill>
                <a:srgbClr val="FE1A14"/>
              </a:solidFill>
              <a:cs typeface="Times New Roman" pitchFamily="18" charset="0"/>
            </a:endParaRPr>
          </a:p>
          <a:p>
            <a:pPr eaLnBrk="0" hangingPunct="0"/>
            <a:endParaRPr lang="ru-RU" sz="1400" i="1">
              <a:solidFill>
                <a:srgbClr val="FE1A14"/>
              </a:solidFill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048000" y="1447800"/>
            <a:ext cx="3200400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i="1">
                <a:solidFill>
                  <a:srgbClr val="CC0099"/>
                </a:solidFill>
                <a:latin typeface="Arial" charset="0"/>
                <a:cs typeface="Arial" charset="0"/>
              </a:rPr>
              <a:t>Делинквентное поведение</a:t>
            </a:r>
            <a:r>
              <a:rPr lang="ru-RU">
                <a:solidFill>
                  <a:srgbClr val="CC0099"/>
                </a:solidFill>
                <a:latin typeface="Arial" charset="0"/>
              </a:rPr>
              <a:t> -</a:t>
            </a:r>
            <a:r>
              <a:rPr lang="ru-RU">
                <a:latin typeface="Arial" charset="0"/>
                <a:cs typeface="Arial" charset="0"/>
              </a:rPr>
              <a:t>  повторяющиеся асоциальные проступки, которые складыва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ются в </a:t>
            </a:r>
            <a:r>
              <a:rPr lang="ru-RU">
                <a:latin typeface="Arial" charset="0"/>
              </a:rPr>
              <a:t>определенный </a:t>
            </a:r>
            <a:r>
              <a:rPr lang="ru-RU">
                <a:latin typeface="Arial" charset="0"/>
                <a:cs typeface="Arial" charset="0"/>
              </a:rPr>
              <a:t>устой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чивый стереотип действий, нарушающих правовые нормы, но не влекущих уголовной ответственности из-за огра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ниченной общественной опас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ности или недостижения ре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бенком возраста, с которого начинается уголовная ответст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венность. </a:t>
            </a:r>
            <a:endParaRPr lang="ru-RU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3505200" y="4572000"/>
            <a:ext cx="2286000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i="1">
                <a:solidFill>
                  <a:srgbClr val="CC0066"/>
                </a:solidFill>
                <a:latin typeface="Arial" charset="0"/>
              </a:rPr>
              <a:t>Проявления</a:t>
            </a: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оскорбления,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побои,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поджоги,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садистские действия,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мелкие кражи, 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вымогательство,</a:t>
            </a:r>
            <a:endParaRPr lang="ru-RU" sz="1400" i="1">
              <a:solidFill>
                <a:srgbClr val="FE1A14"/>
              </a:solidFill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sz="1400" i="1">
                <a:solidFill>
                  <a:srgbClr val="FE1A14"/>
                </a:solidFill>
                <a:latin typeface="Arial" charset="0"/>
                <a:cs typeface="Arial" charset="0"/>
              </a:rPr>
              <a:t>распространение и продажа наркотиков.</a:t>
            </a:r>
            <a:endParaRPr lang="ru-RU" sz="1400" i="1">
              <a:solidFill>
                <a:srgbClr val="FE1A14"/>
              </a:solidFill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6248400" y="1447800"/>
            <a:ext cx="28956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i="1">
                <a:solidFill>
                  <a:srgbClr val="CC0099"/>
                </a:solidFill>
                <a:latin typeface="Arial" charset="0"/>
                <a:cs typeface="Arial" charset="0"/>
              </a:rPr>
              <a:t>Криминальное поведение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 противоправный поступок, который по достижени</a:t>
            </a:r>
            <a:r>
              <a:rPr lang="ru-RU">
                <a:latin typeface="Arial" charset="0"/>
              </a:rPr>
              <a:t>и</a:t>
            </a:r>
            <a:r>
              <a:rPr lang="ru-RU">
                <a:latin typeface="Arial" charset="0"/>
                <a:cs typeface="Arial" charset="0"/>
              </a:rPr>
              <a:t> возраста уголовной ответ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ственности служит основа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нием для возбуждения уголовного дела и ква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лифицируется по опреде</a:t>
            </a:r>
            <a:r>
              <a:rPr lang="ru-RU">
                <a:latin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ленным статьям уголовного кодекса. </a:t>
            </a:r>
            <a:endParaRPr lang="ru-RU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400800" y="4495800"/>
            <a:ext cx="274320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400" i="1">
                <a:solidFill>
                  <a:srgbClr val="0000FF"/>
                </a:solidFill>
                <a:latin typeface="Arial" charset="0"/>
                <a:cs typeface="Arial" charset="0"/>
              </a:rPr>
              <a:t>Негативные формы девиаций являются социальной пато</a:t>
            </a:r>
            <a:r>
              <a:rPr lang="ru-RU" sz="1400" i="1">
                <a:solidFill>
                  <a:srgbClr val="0000FF"/>
                </a:solidFill>
                <a:latin typeface="Arial" charset="0"/>
              </a:rPr>
              <a:t>-</a:t>
            </a:r>
            <a:r>
              <a:rPr lang="ru-RU" sz="1400" i="1">
                <a:solidFill>
                  <a:srgbClr val="0000FF"/>
                </a:solidFill>
                <a:latin typeface="Arial" charset="0"/>
                <a:cs typeface="Arial" charset="0"/>
              </a:rPr>
              <a:t>логией: Они дезорганизуют систему, подрывают ее основы и наносят значительный ущерб, в первую очередь, личности самого подростка. </a:t>
            </a:r>
            <a:endParaRPr lang="ru-RU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 autoUpdateAnimBg="0"/>
      <p:bldP spid="13328" grpId="0" autoUpdateAnimBg="0"/>
      <p:bldP spid="13329" grpId="0" autoUpdateAnimBg="0"/>
      <p:bldP spid="13330" grpId="0" autoUpdateAnimBg="0"/>
      <p:bldP spid="13331" grpId="0" autoUpdateAnimBg="0"/>
      <p:bldP spid="133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228600" y="152400"/>
            <a:ext cx="883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430086"/>
                </a:solidFill>
                <a:latin typeface="Arial" charset="0"/>
              </a:rPr>
              <a:t>Какими факторами можно объяснить асоциальное поведение в обществе?</a:t>
            </a:r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1143000" y="685800"/>
            <a:ext cx="4318000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ru-RU">
                <a:latin typeface="Arial" charset="0"/>
              </a:rPr>
              <a:t>преобладанием биологических инстинктов</a:t>
            </a: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1143000" y="1600200"/>
            <a:ext cx="4318000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ru-RU">
                <a:latin typeface="Arial" charset="0"/>
              </a:rPr>
              <a:t>генетическими особенностями</a:t>
            </a: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1143000" y="1143000"/>
            <a:ext cx="4318000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>
                <a:latin typeface="Arial" charset="0"/>
              </a:rPr>
              <a:t>региональными факторами</a:t>
            </a: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1143000" y="2057400"/>
            <a:ext cx="4318000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>
                <a:latin typeface="Arial" charset="0"/>
              </a:rPr>
              <a:t>психофизиологическими особенностями</a:t>
            </a: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1143000" y="2514600"/>
            <a:ext cx="4318000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ru-RU">
                <a:latin typeface="Arial" charset="0"/>
              </a:rPr>
              <a:t>социальной средой</a:t>
            </a:r>
            <a:r>
              <a:rPr lang="ru-RU">
                <a:latin typeface="Arial" charset="0"/>
                <a:cs typeface="Times New Roman" pitchFamily="18" charset="0"/>
              </a:rPr>
              <a:t> </a:t>
            </a:r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1143000" y="2514600"/>
            <a:ext cx="4318000" cy="360363"/>
          </a:xfrm>
          <a:prstGeom prst="rect">
            <a:avLst/>
          </a:prstGeom>
          <a:solidFill>
            <a:srgbClr val="6AFCF2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ru-RU">
                <a:latin typeface="Arial" charset="0"/>
              </a:rPr>
              <a:t>социальной средой</a:t>
            </a:r>
            <a:r>
              <a:rPr lang="ru-RU">
                <a:latin typeface="Arial" charset="0"/>
                <a:cs typeface="Times New Roman" pitchFamily="18" charset="0"/>
              </a:rPr>
              <a:t> </a:t>
            </a:r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1143000" y="2057400"/>
            <a:ext cx="4318000" cy="360363"/>
          </a:xfrm>
          <a:prstGeom prst="rect">
            <a:avLst/>
          </a:prstGeom>
          <a:solidFill>
            <a:srgbClr val="6AFCF2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>
                <a:latin typeface="Arial" charset="0"/>
              </a:rPr>
              <a:t>психофизиологическими особенностями</a:t>
            </a:r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1143000" y="1600200"/>
            <a:ext cx="4318000" cy="360363"/>
          </a:xfrm>
          <a:prstGeom prst="rect">
            <a:avLst/>
          </a:prstGeom>
          <a:solidFill>
            <a:srgbClr val="6AFCF2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ru-RU">
                <a:latin typeface="Arial" charset="0"/>
              </a:rPr>
              <a:t>генетическими особенностями</a:t>
            </a:r>
          </a:p>
        </p:txBody>
      </p:sp>
      <p:grpSp>
        <p:nvGrpSpPr>
          <p:cNvPr id="8244" name="Group 52"/>
          <p:cNvGrpSpPr>
            <a:grpSpLocks/>
          </p:cNvGrpSpPr>
          <p:nvPr/>
        </p:nvGrpSpPr>
        <p:grpSpPr bwMode="auto">
          <a:xfrm>
            <a:off x="228600" y="3657600"/>
            <a:ext cx="8610600" cy="2057400"/>
            <a:chOff x="192" y="1008"/>
            <a:chExt cx="5424" cy="1104"/>
          </a:xfrm>
        </p:grpSpPr>
        <p:sp>
          <p:nvSpPr>
            <p:cNvPr id="8245" name="AutoShape 53"/>
            <p:cNvSpPr>
              <a:spLocks noChangeArrowheads="1"/>
            </p:cNvSpPr>
            <p:nvPr/>
          </p:nvSpPr>
          <p:spPr bwMode="auto">
            <a:xfrm>
              <a:off x="192" y="1008"/>
              <a:ext cx="5424" cy="1104"/>
            </a:xfrm>
            <a:prstGeom prst="flowChartDocument">
              <a:avLst/>
            </a:prstGeom>
            <a:solidFill>
              <a:srgbClr val="BFD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E1E9F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240" y="1056"/>
              <a:ext cx="5280" cy="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4EBFE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Влияние </a:t>
              </a:r>
              <a:r>
                <a:rPr lang="ru-RU">
                  <a:solidFill>
                    <a:srgbClr val="7C0E9A"/>
                  </a:solidFill>
                  <a:latin typeface="Arial" charset="0"/>
                  <a:cs typeface="Arial" charset="0"/>
                </a:rPr>
                <a:t>биологических факторов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 спорно, не потому что нет такого влияния, а потому что существующие исследования не дают достаточно доказательств для четко очерченной зависимости между асоциальным поведением</a:t>
              </a:r>
              <a:r>
                <a:rPr lang="ru-RU">
                  <a:solidFill>
                    <a:srgbClr val="430086"/>
                  </a:solidFill>
                  <a:latin typeface="Arial" charset="0"/>
                </a:rPr>
                <a:t> и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 конституционно-биологической обусловленностью человека. Вместе с тем есть основания искать связь между асоциальными проявлениями в поведении личности и некоторыми характеристиками ее темперамента.</a:t>
              </a:r>
              <a:endParaRPr lang="ru-RU">
                <a:solidFill>
                  <a:srgbClr val="430086"/>
                </a:solidFill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 animBg="1" autoUpdateAnimBg="0"/>
      <p:bldP spid="8236" grpId="0" animBg="1" autoUpdateAnimBg="0"/>
      <p:bldP spid="8237" grpId="0" animBg="1" autoUpdateAnimBg="0"/>
      <p:bldP spid="8238" grpId="0" animBg="1" autoUpdateAnimBg="0"/>
      <p:bldP spid="8239" grpId="0" animBg="1" autoUpdateAnimBg="0"/>
      <p:bldP spid="8240" grpId="0" animBg="1" autoUpdateAnimBg="0"/>
      <p:bldP spid="8241" grpId="0" animBg="1" autoUpdateAnimBg="0"/>
      <p:bldP spid="824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304800" y="4800600"/>
            <a:ext cx="8686800" cy="1298575"/>
            <a:chOff x="192" y="1056"/>
            <a:chExt cx="5472" cy="818"/>
          </a:xfrm>
        </p:grpSpPr>
        <p:sp>
          <p:nvSpPr>
            <p:cNvPr id="19466" name="AutoShape 10"/>
            <p:cNvSpPr>
              <a:spLocks noChangeArrowheads="1"/>
            </p:cNvSpPr>
            <p:nvPr/>
          </p:nvSpPr>
          <p:spPr bwMode="auto">
            <a:xfrm flipH="1" flipV="1">
              <a:off x="192" y="1056"/>
              <a:ext cx="5424" cy="816"/>
            </a:xfrm>
            <a:prstGeom prst="flowChartDocument">
              <a:avLst/>
            </a:prstGeom>
            <a:solidFill>
              <a:srgbClr val="C4EB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99190" dir="2388334" algn="ctr" rotWithShape="0">
                <a:srgbClr val="E1E9F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240" y="1200"/>
              <a:ext cx="542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D9FFF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ru-RU" b="1">
                  <a:solidFill>
                    <a:srgbClr val="FF0066"/>
                  </a:solidFill>
                  <a:latin typeface="Arial" charset="0"/>
                  <a:cs typeface="Arial" charset="0"/>
                </a:rPr>
                <a:t>Социальные </a:t>
              </a:r>
              <a:r>
                <a:rPr lang="ru-RU" b="1">
                  <a:solidFill>
                    <a:srgbClr val="FF0066"/>
                  </a:solidFill>
                  <a:latin typeface="Arial" charset="0"/>
                </a:rPr>
                <a:t>факторы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 асоциального поведения многочисленны, имеют разную степень воздействия и специфически группируются в каждом конкретном случае. Исследования показывают, что причины отклонения кроются чаще всего в </a:t>
              </a:r>
              <a:r>
                <a:rPr lang="ru-RU">
                  <a:solidFill>
                    <a:srgbClr val="7C0E9A"/>
                  </a:solidFill>
                  <a:latin typeface="Arial" charset="0"/>
                  <a:cs typeface="Arial" charset="0"/>
                </a:rPr>
                <a:t>семье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, </a:t>
              </a:r>
              <a:r>
                <a:rPr lang="ru-RU">
                  <a:solidFill>
                    <a:srgbClr val="7C0E9A"/>
                  </a:solidFill>
                  <a:latin typeface="Arial" charset="0"/>
                  <a:cs typeface="Arial" charset="0"/>
                </a:rPr>
                <a:t>школе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, </a:t>
              </a:r>
              <a:r>
                <a:rPr lang="ru-RU">
                  <a:solidFill>
                    <a:srgbClr val="7C0E9A"/>
                  </a:solidFill>
                  <a:latin typeface="Arial" charset="0"/>
                  <a:cs typeface="Arial" charset="0"/>
                </a:rPr>
                <a:t>группах</a:t>
              </a:r>
              <a:r>
                <a:rPr lang="ru-RU">
                  <a:solidFill>
                    <a:srgbClr val="430086"/>
                  </a:solidFill>
                  <a:latin typeface="Arial" charset="0"/>
                  <a:cs typeface="Arial" charset="0"/>
                </a:rPr>
                <a:t> непосредственного окружения.</a:t>
              </a:r>
              <a:r>
                <a:rPr lang="ru-RU">
                  <a:solidFill>
                    <a:srgbClr val="430086"/>
                  </a:solidFill>
                </a:rPr>
                <a:t> </a:t>
              </a:r>
            </a:p>
          </p:txBody>
        </p:sp>
      </p:grp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457200" y="609600"/>
            <a:ext cx="6256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1.</a:t>
            </a:r>
            <a:r>
              <a:rPr lang="ru-RU">
                <a:latin typeface="Arial" charset="0"/>
                <a:cs typeface="Arial" charset="0"/>
              </a:rPr>
              <a:t> Низкая устойчивость к психическим перегрузкам и стрессам. 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457200" y="838200"/>
            <a:ext cx="8337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2.</a:t>
            </a:r>
            <a:r>
              <a:rPr lang="ru-RU">
                <a:latin typeface="Arial" charset="0"/>
                <a:cs typeface="Arial" charset="0"/>
              </a:rPr>
              <a:t> Частая неуверенность в себе, низкая самооценка, завышенные требования к себе.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457200" y="1066800"/>
            <a:ext cx="5133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3.</a:t>
            </a:r>
            <a:r>
              <a:rPr lang="ru-RU">
                <a:latin typeface="Arial" charset="0"/>
                <a:cs typeface="Arial" charset="0"/>
              </a:rPr>
              <a:t> Трудности в общении со сверстниками на улице. 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1447800" y="304800"/>
            <a:ext cx="7499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u="sng">
                <a:solidFill>
                  <a:srgbClr val="CC0066"/>
                </a:solidFill>
                <a:latin typeface="Arial" charset="0"/>
              </a:rPr>
              <a:t>Факторы, влияющие на возникновение асоциального поведения	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57200" y="1295400"/>
            <a:ext cx="5197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4.</a:t>
            </a:r>
            <a:r>
              <a:rPr lang="ru-RU">
                <a:latin typeface="Arial" charset="0"/>
                <a:cs typeface="Arial" charset="0"/>
              </a:rPr>
              <a:t> Тревога и напряжение в общении по месту учебы.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457200" y="1524000"/>
            <a:ext cx="732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5.</a:t>
            </a:r>
            <a:r>
              <a:rPr lang="ru-RU">
                <a:latin typeface="Arial" charset="0"/>
                <a:cs typeface="Arial" charset="0"/>
              </a:rPr>
              <a:t> Стремление к получению новых ощущений, причем,</a:t>
            </a:r>
            <a:r>
              <a:rPr lang="ru-RU">
                <a:latin typeface="Arial" charset="0"/>
              </a:rPr>
              <a:t> как можно быстрее.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57200" y="1752600"/>
            <a:ext cx="7575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6.</a:t>
            </a:r>
            <a:r>
              <a:rPr lang="ru-RU">
                <a:latin typeface="Arial" charset="0"/>
                <a:cs typeface="Arial" charset="0"/>
              </a:rPr>
              <a:t> Чрезмерная зависимость от друзей, стремление к подражанию </a:t>
            </a:r>
            <a:r>
              <a:rPr lang="ru-RU">
                <a:latin typeface="Arial" charset="0"/>
              </a:rPr>
              <a:t>приятелям.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457200" y="2008188"/>
            <a:ext cx="769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7.</a:t>
            </a:r>
            <a:r>
              <a:rPr lang="ru-RU">
                <a:latin typeface="Arial" charset="0"/>
                <a:cs typeface="Arial" charset="0"/>
              </a:rPr>
              <a:t> Непереносимость конфликтов, стремление к уходу в мир </a:t>
            </a:r>
            <a:r>
              <a:rPr lang="ru-RU">
                <a:latin typeface="Arial" charset="0"/>
              </a:rPr>
              <a:t>иллюзий.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76250" y="2286000"/>
            <a:ext cx="8302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8.</a:t>
            </a:r>
            <a:r>
              <a:rPr lang="ru-RU">
                <a:latin typeface="Arial" charset="0"/>
                <a:cs typeface="Arial" charset="0"/>
              </a:rPr>
              <a:t> Навязчивые формы поведения; переедание, азартная</a:t>
            </a:r>
            <a:r>
              <a:rPr lang="ru-RU">
                <a:latin typeface="Arial" charset="0"/>
              </a:rPr>
              <a:t> и компьютерная игромания.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57200" y="2516188"/>
            <a:ext cx="8326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9.</a:t>
            </a:r>
            <a:r>
              <a:rPr lang="ru-RU">
                <a:latin typeface="Arial" charset="0"/>
                <a:cs typeface="Arial" charset="0"/>
              </a:rPr>
              <a:t> Отклонения в поведении в связи с травмами, заболеваниями, мозговая патология.</a:t>
            </a: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381000" y="2744788"/>
            <a:ext cx="572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10.</a:t>
            </a:r>
            <a:r>
              <a:rPr lang="ru-RU">
                <a:latin typeface="Arial" charset="0"/>
                <a:cs typeface="Arial" charset="0"/>
              </a:rPr>
              <a:t> Посттравматический синдром</a:t>
            </a:r>
            <a:r>
              <a:rPr lang="ru-RU">
                <a:latin typeface="Arial" charset="0"/>
              </a:rPr>
              <a:t>; п</a:t>
            </a:r>
            <a:r>
              <a:rPr lang="ru-RU">
                <a:latin typeface="Arial" charset="0"/>
                <a:cs typeface="Arial" charset="0"/>
              </a:rPr>
              <a:t>еренесенное</a:t>
            </a:r>
            <a:r>
              <a:rPr lang="ru-RU">
                <a:latin typeface="Arial" charset="0"/>
              </a:rPr>
              <a:t> н</a:t>
            </a:r>
            <a:r>
              <a:rPr lang="ru-RU">
                <a:latin typeface="Arial" charset="0"/>
                <a:cs typeface="Arial" charset="0"/>
              </a:rPr>
              <a:t>асилие.</a:t>
            </a: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381000" y="2973388"/>
            <a:ext cx="6843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11.</a:t>
            </a:r>
            <a:r>
              <a:rPr lang="ru-RU">
                <a:latin typeface="Arial" charset="0"/>
                <a:cs typeface="Arial" charset="0"/>
              </a:rPr>
              <a:t> Уходы из дома, принадлежность к неформальным объединениям.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381000" y="3228975"/>
            <a:ext cx="830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tabLst>
                <a:tab pos="6743700" algn="l"/>
              </a:tabLst>
            </a:pPr>
            <a:r>
              <a:rPr lang="ru-RU">
                <a:solidFill>
                  <a:srgbClr val="CC0066"/>
                </a:solidFill>
                <a:latin typeface="Arial" charset="0"/>
                <a:cs typeface="Arial" charset="0"/>
              </a:rPr>
              <a:t>12.</a:t>
            </a:r>
            <a:r>
              <a:rPr lang="ru-RU">
                <a:latin typeface="Arial" charset="0"/>
              </a:rPr>
              <a:t>Отягощенная наследственность (алкоголизм, наркомания), явное неблагополучие в семье.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6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 autoUpdateAnimBg="0"/>
      <p:bldP spid="19474" grpId="0" autoUpdateAnimBg="0"/>
      <p:bldP spid="19475" grpId="0" autoUpdateAnimBg="0"/>
      <p:bldP spid="19476" grpId="0" autoUpdateAnimBg="0"/>
      <p:bldP spid="19477" grpId="0" autoUpdateAnimBg="0"/>
      <p:bldP spid="19478" grpId="0" autoUpdateAnimBg="0"/>
      <p:bldP spid="19479" grpId="0" autoUpdateAnimBg="0"/>
      <p:bldP spid="19480" grpId="0" autoUpdateAnimBg="0"/>
      <p:bldP spid="19481" grpId="0" autoUpdateAnimBg="0"/>
      <p:bldP spid="19482" grpId="0" autoUpdateAnimBg="0"/>
      <p:bldP spid="19483" grpId="0" autoUpdateAnimBg="0"/>
      <p:bldP spid="19484" grpId="0" autoUpdateAnimBg="0"/>
      <p:bldP spid="194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0" y="228600"/>
            <a:ext cx="9144000" cy="4191000"/>
            <a:chOff x="0" y="144"/>
            <a:chExt cx="5760" cy="2640"/>
          </a:xfrm>
        </p:grpSpPr>
        <p:sp>
          <p:nvSpPr>
            <p:cNvPr id="32771" name="AutoShape 3"/>
            <p:cNvSpPr>
              <a:spLocks noChangeArrowheads="1"/>
            </p:cNvSpPr>
            <p:nvPr/>
          </p:nvSpPr>
          <p:spPr bwMode="auto">
            <a:xfrm>
              <a:off x="0" y="144"/>
              <a:ext cx="5760" cy="2640"/>
            </a:xfrm>
            <a:prstGeom prst="foldedCorner">
              <a:avLst>
                <a:gd name="adj" fmla="val 12500"/>
              </a:avLst>
            </a:prstGeom>
            <a:solidFill>
              <a:srgbClr val="E9D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0" y="167"/>
              <a:ext cx="5760" cy="2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FD6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  <a:latin typeface="Arial" charset="0"/>
                  <a:cs typeface="Arial" charset="0"/>
                </a:rPr>
                <a:t>Характеристики семей, выз</a:t>
              </a:r>
              <a:r>
                <a:rPr lang="ru-RU" b="1">
                  <a:solidFill>
                    <a:srgbClr val="FF0000"/>
                  </a:solidFill>
                  <a:latin typeface="Arial" charset="0"/>
                </a:rPr>
                <a:t>ывающих</a:t>
              </a:r>
              <a:r>
                <a:rPr lang="ru-RU" b="1">
                  <a:solidFill>
                    <a:srgbClr val="FF0000"/>
                  </a:solidFill>
                  <a:latin typeface="Arial" charset="0"/>
                  <a:cs typeface="Arial" charset="0"/>
                </a:rPr>
                <a:t> асоциальное поведение детей</a:t>
              </a:r>
              <a:r>
                <a:rPr lang="ru-RU" b="1">
                  <a:solidFill>
                    <a:srgbClr val="FF0000"/>
                  </a:solidFill>
                  <a:latin typeface="Arial" charset="0"/>
                </a:rPr>
                <a:t>:</a:t>
              </a:r>
            </a:p>
            <a:p>
              <a:pPr algn="just">
                <a:spcBef>
                  <a:spcPct val="50000"/>
                </a:spcBef>
                <a:buClr>
                  <a:schemeClr val="accent2"/>
                </a:buClr>
                <a:buFontTx/>
                <a:buAutoNum type="arabicParenR"/>
              </a:pPr>
              <a:r>
                <a:rPr lang="ru-RU">
                  <a:latin typeface="Arial" charset="0"/>
                </a:rPr>
                <a:t> </a:t>
              </a:r>
              <a:r>
                <a:rPr lang="ru-RU">
                  <a:latin typeface="Arial" charset="0"/>
                  <a:cs typeface="Arial" charset="0"/>
                </a:rPr>
                <a:t>семьи, члены которых имеют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психические или другие тяжелые заболевания</a:t>
              </a:r>
              <a:r>
                <a:rPr lang="ru-RU">
                  <a:latin typeface="Arial" charset="0"/>
                  <a:cs typeface="Arial" charset="0"/>
                </a:rPr>
                <a:t>; пристрастие к наркомании, алкоголю или асоциальное поведение. </a:t>
              </a:r>
              <a:endParaRPr lang="ru-RU">
                <a:latin typeface="Arial" charset="0"/>
              </a:endParaRPr>
            </a:p>
            <a:p>
              <a:pPr algn="just">
                <a:spcBef>
                  <a:spcPct val="50000"/>
                </a:spcBef>
                <a:buClr>
                  <a:schemeClr val="accent2"/>
                </a:buClr>
                <a:buFontTx/>
                <a:buAutoNum type="arabicParenR"/>
              </a:pPr>
              <a:r>
                <a:rPr lang="ru-RU">
                  <a:latin typeface="Arial" charset="0"/>
                </a:rPr>
                <a:t> с</a:t>
              </a:r>
              <a:r>
                <a:rPr lang="ru-RU">
                  <a:latin typeface="Arial" charset="0"/>
                  <a:cs typeface="Arial" charset="0"/>
                </a:rPr>
                <a:t>емьи, в которых во взаимоотношениях между родителями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непонимание, дефицит любви,</a:t>
              </a:r>
              <a:r>
                <a:rPr lang="ru-RU">
                  <a:latin typeface="Arial" charset="0"/>
                  <a:cs typeface="Arial" charset="0"/>
                </a:rPr>
                <a:t> враждебность, доминирующее влияние одного из родителей, проявление насилия. </a:t>
              </a:r>
              <a:endParaRPr lang="ru-RU">
                <a:latin typeface="Arial" charset="0"/>
              </a:endParaRPr>
            </a:p>
            <a:p>
              <a:pPr algn="just">
                <a:spcBef>
                  <a:spcPct val="50000"/>
                </a:spcBef>
                <a:buClr>
                  <a:schemeClr val="accent2"/>
                </a:buClr>
                <a:buFontTx/>
                <a:buAutoNum type="arabicParenR"/>
              </a:pPr>
              <a:r>
                <a:rPr lang="ru-RU">
                  <a:latin typeface="Arial" charset="0"/>
                </a:rPr>
                <a:t> с</a:t>
              </a:r>
              <a:r>
                <a:rPr lang="ru-RU">
                  <a:latin typeface="Arial" charset="0"/>
                  <a:cs typeface="Arial" charset="0"/>
                </a:rPr>
                <a:t>емьи, в которых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отец является авторитет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ом</a:t>
              </a:r>
              <a:r>
                <a:rPr lang="ru-RU">
                  <a:latin typeface="Arial" charset="0"/>
                </a:rPr>
                <a:t> </a:t>
              </a:r>
              <a:r>
                <a:rPr lang="ru-RU">
                  <a:latin typeface="Arial" charset="0"/>
                  <a:cs typeface="Arial" charset="0"/>
                </a:rPr>
                <a:t>и в то же время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не интересуется личностным развитием ребенка</a:t>
              </a:r>
              <a:r>
                <a:rPr lang="ru-RU">
                  <a:latin typeface="Arial" charset="0"/>
                  <a:cs typeface="Arial" charset="0"/>
                </a:rPr>
                <a:t>, а мать отвечает за воспитание ребенка</a:t>
              </a:r>
              <a:r>
                <a:rPr lang="ru-RU">
                  <a:latin typeface="Arial" charset="0"/>
                </a:rPr>
                <a:t> </a:t>
              </a:r>
            </a:p>
            <a:p>
              <a:pPr algn="just">
                <a:spcBef>
                  <a:spcPct val="50000"/>
                </a:spcBef>
                <a:buClr>
                  <a:schemeClr val="accent2"/>
                </a:buClr>
                <a:buFontTx/>
                <a:buAutoNum type="arabicParenR"/>
              </a:pPr>
              <a:r>
                <a:rPr lang="ru-RU">
                  <a:latin typeface="Arial" charset="0"/>
                </a:rPr>
                <a:t> семьи с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дефици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том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 заботы и любви</a:t>
              </a:r>
              <a:r>
                <a:rPr lang="ru-RU">
                  <a:latin typeface="Arial" charset="0"/>
                  <a:cs typeface="Arial" charset="0"/>
                </a:rPr>
                <a:t> у одного или двух родителей к ребенку; штрафн</a:t>
              </a:r>
              <a:r>
                <a:rPr lang="ru-RU">
                  <a:latin typeface="Arial" charset="0"/>
                </a:rPr>
                <a:t>ым</a:t>
              </a:r>
              <a:r>
                <a:rPr lang="ru-RU">
                  <a:latin typeface="Arial" charset="0"/>
                  <a:cs typeface="Arial" charset="0"/>
                </a:rPr>
                <a:t> воздействи</a:t>
              </a:r>
              <a:r>
                <a:rPr lang="ru-RU">
                  <a:latin typeface="Arial" charset="0"/>
                </a:rPr>
                <a:t>ем</a:t>
              </a:r>
              <a:r>
                <a:rPr lang="ru-RU">
                  <a:latin typeface="Arial" charset="0"/>
                  <a:cs typeface="Arial" charset="0"/>
                </a:rPr>
                <a:t>; ограничивающи</a:t>
              </a:r>
              <a:r>
                <a:rPr lang="ru-RU">
                  <a:latin typeface="Arial" charset="0"/>
                </a:rPr>
                <a:t>м</a:t>
              </a:r>
              <a:r>
                <a:rPr lang="ru-RU">
                  <a:latin typeface="Arial" charset="0"/>
                  <a:cs typeface="Arial" charset="0"/>
                </a:rPr>
                <a:t> характер</a:t>
              </a:r>
              <a:r>
                <a:rPr lang="ru-RU">
                  <a:latin typeface="Arial" charset="0"/>
                </a:rPr>
                <a:t>ом</a:t>
              </a:r>
              <a:r>
                <a:rPr lang="ru-RU">
                  <a:latin typeface="Arial" charset="0"/>
                  <a:cs typeface="Arial" charset="0"/>
                </a:rPr>
                <a:t>;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авторитарным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воспитательн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ым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 воздействие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м</a:t>
              </a:r>
              <a:r>
                <a:rPr lang="ru-RU">
                  <a:latin typeface="Arial" charset="0"/>
                  <a:cs typeface="Arial" charset="0"/>
                </a:rPr>
                <a:t> направлено на формирование </a:t>
              </a:r>
              <a:r>
                <a:rPr lang="ru-RU">
                  <a:latin typeface="Arial" charset="0"/>
                </a:rPr>
                <a:t>строгого </a:t>
              </a:r>
              <a:r>
                <a:rPr lang="ru-RU">
                  <a:latin typeface="Arial" charset="0"/>
                  <a:cs typeface="Arial" charset="0"/>
                </a:rPr>
                <a:t>послушания и дисциплины у ребенка;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либеральн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ым</a:t>
              </a:r>
              <a:r>
                <a:rPr lang="ru-RU">
                  <a:latin typeface="Arial" charset="0"/>
                  <a:cs typeface="Arial" charset="0"/>
                </a:rPr>
                <a:t> воспитательн</a:t>
              </a:r>
              <a:r>
                <a:rPr lang="ru-RU">
                  <a:latin typeface="Arial" charset="0"/>
                </a:rPr>
                <a:t>ым</a:t>
              </a:r>
              <a:r>
                <a:rPr lang="ru-RU">
                  <a:latin typeface="Arial" charset="0"/>
                  <a:cs typeface="Arial" charset="0"/>
                </a:rPr>
                <a:t> воздействие</a:t>
              </a:r>
              <a:r>
                <a:rPr lang="ru-RU">
                  <a:latin typeface="Arial" charset="0"/>
                </a:rPr>
                <a:t>м</a:t>
              </a:r>
              <a:r>
                <a:rPr lang="ru-RU">
                  <a:latin typeface="Arial" charset="0"/>
                  <a:cs typeface="Arial" charset="0"/>
                </a:rPr>
                <a:t>, затрудня</a:t>
              </a:r>
              <a:r>
                <a:rPr lang="ru-RU">
                  <a:latin typeface="Arial" charset="0"/>
                </a:rPr>
                <a:t>ющим</a:t>
              </a:r>
              <a:r>
                <a:rPr lang="ru-RU">
                  <a:latin typeface="Arial" charset="0"/>
                  <a:cs typeface="Arial" charset="0"/>
                </a:rPr>
                <a:t> формирование системы ценностей и норм у ребенка; 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чрезмерн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ой</a:t>
              </a:r>
              <a:r>
                <a:rPr lang="ru-RU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 опек</a:t>
              </a:r>
              <a:r>
                <a:rPr lang="ru-RU" b="1">
                  <a:solidFill>
                    <a:schemeClr val="accent2"/>
                  </a:solidFill>
                  <a:latin typeface="Arial" charset="0"/>
                </a:rPr>
                <a:t>ой</a:t>
              </a:r>
              <a:r>
                <a:rPr lang="ru-RU">
                  <a:latin typeface="Arial" charset="0"/>
                  <a:cs typeface="Arial" charset="0"/>
                </a:rPr>
                <a:t> над ребенком; воспитание ребенка в духе неуважения к общественным нормам и формам социального контроля.</a:t>
              </a:r>
              <a:endParaRPr lang="ru-RU"/>
            </a:p>
          </p:txBody>
        </p:sp>
      </p:grp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209800" y="4800600"/>
            <a:ext cx="6553200" cy="1568450"/>
          </a:xfrm>
          <a:prstGeom prst="rect">
            <a:avLst/>
          </a:prstGeom>
          <a:solidFill>
            <a:srgbClr val="E9D9FF"/>
          </a:solidFill>
          <a:ln w="9525">
            <a:solidFill>
              <a:srgbClr val="7C0E9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7C0E9A"/>
                </a:solidFill>
                <a:latin typeface="Arial" charset="0"/>
                <a:cs typeface="Arial" charset="0"/>
              </a:rPr>
              <a:t>Малая</a:t>
            </a:r>
            <a:r>
              <a:rPr lang="ru-RU">
                <a:latin typeface="Arial" charset="0"/>
                <a:cs typeface="Arial" charset="0"/>
              </a:rPr>
              <a:t> или </a:t>
            </a:r>
            <a:r>
              <a:rPr lang="ru-RU">
                <a:solidFill>
                  <a:srgbClr val="7C0E9A"/>
                </a:solidFill>
                <a:latin typeface="Arial" charset="0"/>
                <a:cs typeface="Arial" charset="0"/>
              </a:rPr>
              <a:t>дружеская группа</a:t>
            </a:r>
            <a:r>
              <a:rPr lang="ru-RU">
                <a:latin typeface="Arial" charset="0"/>
                <a:cs typeface="Arial" charset="0"/>
              </a:rPr>
              <a:t> может также является фактором асоциального поведения, если присутствуют асоциальные элементы в системе норм, которыми руководствуются члены группы в своем поведении; во взаимоотношениях в группе господствует авторитарный стиль, проявляется насилие; если в группе распространена антишкольная субкультура.</a:t>
            </a:r>
            <a:endParaRPr lang="ru-RU"/>
          </a:p>
        </p:txBody>
      </p:sp>
      <p:pic>
        <p:nvPicPr>
          <p:cNvPr id="32776" name="Picture 8" descr="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86288"/>
            <a:ext cx="1611313" cy="170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2400" y="171450"/>
            <a:ext cx="8839200" cy="590550"/>
          </a:xfrm>
          <a:prstGeom prst="rect">
            <a:avLst/>
          </a:prstGeom>
          <a:solidFill>
            <a:srgbClr val="E9D9FF"/>
          </a:solidFill>
          <a:ln w="9525">
            <a:solidFill>
              <a:srgbClr val="7C0E9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</a:rPr>
              <a:t>Важный</a:t>
            </a:r>
            <a:r>
              <a:rPr lang="ru-RU">
                <a:latin typeface="Arial" charset="0"/>
                <a:cs typeface="Arial" charset="0"/>
              </a:rPr>
              <a:t> по значимости фактор</a:t>
            </a:r>
            <a:r>
              <a:rPr lang="ru-RU">
                <a:latin typeface="Arial" charset="0"/>
              </a:rPr>
              <a:t>,</a:t>
            </a:r>
            <a:r>
              <a:rPr lang="ru-RU">
                <a:latin typeface="Arial" charset="0"/>
                <a:cs typeface="Arial" charset="0"/>
              </a:rPr>
              <a:t> котор</a:t>
            </a:r>
            <a:r>
              <a:rPr lang="ru-RU">
                <a:latin typeface="Arial" charset="0"/>
              </a:rPr>
              <a:t>ый</a:t>
            </a:r>
            <a:r>
              <a:rPr lang="ru-RU">
                <a:latin typeface="Arial" charset="0"/>
                <a:cs typeface="Arial" charset="0"/>
              </a:rPr>
              <a:t> может способствовать появлению и развитию асоциального поведения детей</a:t>
            </a:r>
            <a:r>
              <a:rPr lang="ru-RU">
                <a:latin typeface="Arial" charset="0"/>
              </a:rPr>
              <a:t>, - </a:t>
            </a:r>
            <a:r>
              <a:rPr lang="ru-RU">
                <a:solidFill>
                  <a:srgbClr val="FF0000"/>
                </a:solidFill>
                <a:latin typeface="Arial" charset="0"/>
                <a:cs typeface="Arial" charset="0"/>
              </a:rPr>
              <a:t>школа.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Имеет значение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 </a:t>
            </a: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стиль работы.</a:t>
            </a:r>
            <a:endParaRPr lang="ru-RU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09800" y="4267200"/>
            <a:ext cx="6400800" cy="1323975"/>
          </a:xfrm>
          <a:prstGeom prst="rect">
            <a:avLst/>
          </a:prstGeom>
          <a:solidFill>
            <a:srgbClr val="BFD6FF"/>
          </a:solidFill>
          <a:ln w="9525">
            <a:solidFill>
              <a:srgbClr val="7C0E9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  <a:cs typeface="Arial" charset="0"/>
              </a:rPr>
              <a:t>Важное значение имеет </a:t>
            </a: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подготовка учителей</a:t>
            </a:r>
            <a:r>
              <a:rPr lang="ru-RU">
                <a:latin typeface="Arial" charset="0"/>
                <a:cs typeface="Arial" charset="0"/>
              </a:rPr>
              <a:t> для работы с трудными детьми. Практика показывает, что учителя часто не имеют социально-педагогической подготовки. Необходимо</a:t>
            </a:r>
            <a:r>
              <a:rPr lang="ru-RU">
                <a:latin typeface="Arial" charset="0"/>
              </a:rPr>
              <a:t> сотрудничество с </a:t>
            </a:r>
            <a:r>
              <a:rPr lang="ru-RU">
                <a:latin typeface="Arial" charset="0"/>
                <a:cs typeface="Arial" charset="0"/>
              </a:rPr>
              <a:t>подготовленными кадрами — психологами, социальными педагогам</a:t>
            </a:r>
            <a:r>
              <a:rPr lang="ru-RU">
                <a:latin typeface="Arial" charset="0"/>
              </a:rPr>
              <a:t>и.</a:t>
            </a:r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990600"/>
            <a:ext cx="4343400" cy="2546350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FF0066"/>
                </a:solidFill>
                <a:latin typeface="Arial" charset="0"/>
              </a:rPr>
              <a:t>1. </a:t>
            </a:r>
            <a:r>
              <a:rPr lang="ru-RU" i="1">
                <a:solidFill>
                  <a:srgbClr val="5200A4"/>
                </a:solidFill>
                <a:latin typeface="Arial" charset="0"/>
              </a:rPr>
              <a:t>А</a:t>
            </a:r>
            <a:r>
              <a:rPr lang="ru-RU" i="1">
                <a:solidFill>
                  <a:srgbClr val="5200A4"/>
                </a:solidFill>
                <a:latin typeface="Arial" charset="0"/>
                <a:cs typeface="Arial" charset="0"/>
              </a:rPr>
              <a:t>вторитарный характер</a:t>
            </a:r>
            <a:r>
              <a:rPr lang="ru-RU" i="1">
                <a:solidFill>
                  <a:srgbClr val="5200A4"/>
                </a:solidFill>
                <a:latin typeface="Arial" charset="0"/>
              </a:rPr>
              <a:t> </a:t>
            </a:r>
          </a:p>
          <a:p>
            <a:pPr algn="just"/>
            <a:r>
              <a:rPr lang="ru-RU">
                <a:latin typeface="Arial" charset="0"/>
              </a:rPr>
              <a:t>Р</a:t>
            </a:r>
            <a:r>
              <a:rPr lang="ru-RU">
                <a:latin typeface="Arial" charset="0"/>
                <a:cs typeface="Arial" charset="0"/>
              </a:rPr>
              <a:t>абота направлена на достижение послушания, </a:t>
            </a:r>
            <a:r>
              <a:rPr lang="ru-RU">
                <a:latin typeface="Arial" charset="0"/>
              </a:rPr>
              <a:t>дисциплины, </a:t>
            </a:r>
            <a:r>
              <a:rPr lang="ru-RU">
                <a:latin typeface="Arial" charset="0"/>
                <a:cs typeface="Arial" charset="0"/>
              </a:rPr>
              <a:t>порядка. </a:t>
            </a:r>
            <a:r>
              <a:rPr lang="ru-RU">
                <a:latin typeface="Arial" charset="0"/>
              </a:rPr>
              <a:t>Из педагогических средств п</a:t>
            </a:r>
            <a:r>
              <a:rPr lang="ru-RU">
                <a:latin typeface="Arial" charset="0"/>
                <a:cs typeface="Arial" charset="0"/>
              </a:rPr>
              <a:t>реобладают санкции, наказания, ограничения. Отсутствует индивидуальная и дифференцированная работа. </a:t>
            </a:r>
            <a:r>
              <a:rPr lang="ru-RU">
                <a:latin typeface="Arial" charset="0"/>
              </a:rPr>
              <a:t>Организация, ф</a:t>
            </a:r>
            <a:r>
              <a:rPr lang="ru-RU">
                <a:latin typeface="Arial" charset="0"/>
                <a:cs typeface="Arial" charset="0"/>
              </a:rPr>
              <a:t>ормы</a:t>
            </a:r>
            <a:r>
              <a:rPr lang="ru-RU">
                <a:latin typeface="Arial" charset="0"/>
              </a:rPr>
              <a:t> и</a:t>
            </a:r>
            <a:r>
              <a:rPr lang="ru-RU">
                <a:latin typeface="Arial" charset="0"/>
                <a:cs typeface="Arial" charset="0"/>
              </a:rPr>
              <a:t> методы обучения не создают возможностей </a:t>
            </a:r>
            <a:r>
              <a:rPr lang="ru-RU">
                <a:latin typeface="Arial" charset="0"/>
              </a:rPr>
              <a:t>для </a:t>
            </a:r>
            <a:r>
              <a:rPr lang="ru-RU">
                <a:latin typeface="Arial" charset="0"/>
                <a:cs typeface="Arial" charset="0"/>
              </a:rPr>
              <a:t>успеха </a:t>
            </a:r>
            <a:r>
              <a:rPr lang="ru-RU">
                <a:latin typeface="Arial" charset="0"/>
              </a:rPr>
              <a:t>каждого </a:t>
            </a:r>
            <a:r>
              <a:rPr lang="ru-RU">
                <a:latin typeface="Arial" charset="0"/>
                <a:cs typeface="Arial" charset="0"/>
              </a:rPr>
              <a:t>подростка.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495800" y="1022350"/>
            <a:ext cx="4572000" cy="1568450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ru-RU">
                <a:solidFill>
                  <a:srgbClr val="FF0066"/>
                </a:solidFill>
                <a:latin typeface="Arial" charset="0"/>
              </a:rPr>
              <a:t>2.</a:t>
            </a:r>
            <a:r>
              <a:rPr lang="ru-RU">
                <a:latin typeface="Arial" charset="0"/>
              </a:rPr>
              <a:t> </a:t>
            </a:r>
            <a:r>
              <a:rPr lang="ru-RU" i="1">
                <a:solidFill>
                  <a:srgbClr val="5200A4"/>
                </a:solidFill>
                <a:latin typeface="Arial" charset="0"/>
              </a:rPr>
              <a:t>Л</a:t>
            </a:r>
            <a:r>
              <a:rPr lang="ru-RU" i="1">
                <a:solidFill>
                  <a:srgbClr val="5200A4"/>
                </a:solidFill>
                <a:latin typeface="Arial" charset="0"/>
                <a:cs typeface="Arial" charset="0"/>
              </a:rPr>
              <a:t>иберальный характер</a:t>
            </a:r>
            <a:endParaRPr lang="ru-RU" i="1">
              <a:solidFill>
                <a:srgbClr val="5200A4"/>
              </a:solidFill>
              <a:latin typeface="Arial" charset="0"/>
            </a:endParaRPr>
          </a:p>
          <a:p>
            <a:pPr algn="just"/>
            <a:r>
              <a:rPr lang="ru-RU">
                <a:latin typeface="Arial" charset="0"/>
              </a:rPr>
              <a:t>О</a:t>
            </a:r>
            <a:r>
              <a:rPr lang="ru-RU">
                <a:latin typeface="Arial" charset="0"/>
                <a:cs typeface="Arial" charset="0"/>
              </a:rPr>
              <a:t>тносится чаще не столько к школе, сколько к некоторым группам учителей. При этом нередко отсутствует систематическая и последовательная работа, необходимая для достижения воспитательных целей.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495800" y="2743200"/>
            <a:ext cx="4572000" cy="83502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0" hangingPunct="0"/>
            <a:r>
              <a:rPr lang="ru-RU">
                <a:solidFill>
                  <a:srgbClr val="FF0066"/>
                </a:solidFill>
                <a:latin typeface="Arial" charset="0"/>
              </a:rPr>
              <a:t>3.</a:t>
            </a:r>
            <a:r>
              <a:rPr lang="ru-RU">
                <a:latin typeface="Arial" charset="0"/>
              </a:rPr>
              <a:t> В</a:t>
            </a:r>
            <a:r>
              <a:rPr lang="ru-RU">
                <a:latin typeface="Arial" charset="0"/>
                <a:cs typeface="Arial" charset="0"/>
              </a:rPr>
              <a:t>ся работа направлена на усвоение знаний</a:t>
            </a:r>
            <a:r>
              <a:rPr lang="ru-RU">
                <a:latin typeface="Arial" charset="0"/>
              </a:rPr>
              <a:t>;</a:t>
            </a:r>
            <a:r>
              <a:rPr lang="ru-RU">
                <a:latin typeface="Arial" charset="0"/>
                <a:cs typeface="Arial" charset="0"/>
              </a:rPr>
              <a:t> не уделяется необходимого внимания воспитательной работе.</a:t>
            </a:r>
          </a:p>
        </p:txBody>
      </p:sp>
      <p:pic>
        <p:nvPicPr>
          <p:cNvPr id="20489" name="Picture 9" descr="nambe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225" y="4114800"/>
            <a:ext cx="116998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5" grpId="0" animBg="1" autoUpdateAnimBg="0"/>
      <p:bldP spid="20486" grpId="0" animBg="1" autoUpdateAnimBg="0"/>
      <p:bldP spid="2048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143000"/>
            <a:ext cx="7962900" cy="800100"/>
          </a:xfrm>
          <a:prstGeom prst="rect">
            <a:avLst/>
          </a:prstGeom>
          <a:solidFill>
            <a:srgbClr val="FFE1C3"/>
          </a:solidFill>
          <a:ln w="9525">
            <a:solidFill>
              <a:srgbClr val="FFCC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indent="285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hangingPunct="0"/>
            <a:r>
              <a:rPr lang="ru-RU" sz="1600">
                <a:latin typeface="Arial" charset="0"/>
              </a:rPr>
              <a:t>С целью создания социального портрета подростков 12–15 лет, обучающихся в школе, было проведено </a:t>
            </a:r>
            <a:r>
              <a:rPr lang="ru-RU" sz="1600">
                <a:solidFill>
                  <a:srgbClr val="A80054"/>
                </a:solidFill>
                <a:latin typeface="Arial" charset="0"/>
              </a:rPr>
              <a:t>исследование,</a:t>
            </a:r>
            <a:r>
              <a:rPr lang="ru-RU" sz="1600">
                <a:latin typeface="Arial" charset="0"/>
              </a:rPr>
              <a:t> в ходе которого было опрошено </a:t>
            </a:r>
            <a:br>
              <a:rPr lang="ru-RU" sz="1600">
                <a:latin typeface="Arial" charset="0"/>
              </a:rPr>
            </a:br>
            <a:r>
              <a:rPr lang="ru-RU" sz="1600">
                <a:latin typeface="Arial" charset="0"/>
              </a:rPr>
              <a:t>106 учащихся 6-9 классов, из них мальчиков — 52, девочек — 54. </a:t>
            </a:r>
            <a:endParaRPr lang="ru-RU" sz="160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1000" y="2971800"/>
            <a:ext cx="8382000" cy="2819400"/>
          </a:xfrm>
          <a:prstGeom prst="rect">
            <a:avLst/>
          </a:prstGeom>
          <a:solidFill>
            <a:srgbClr val="FFE1C3"/>
          </a:solidFill>
          <a:ln w="9525">
            <a:solidFill>
              <a:srgbClr val="FFCC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just" eaLnBrk="0" hangingPunct="0">
              <a:spcBef>
                <a:spcPts val="600"/>
              </a:spcBef>
            </a:pPr>
            <a:r>
              <a:rPr lang="ru-RU" sz="1800" u="sng">
                <a:solidFill>
                  <a:srgbClr val="CC6600"/>
                </a:solidFill>
                <a:latin typeface="Arial" charset="0"/>
              </a:rPr>
              <a:t>Данные исследования показали: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 </a:t>
            </a:r>
            <a:r>
              <a:rPr lang="ru-RU" i="1">
                <a:latin typeface="Arial" charset="0"/>
              </a:rPr>
              <a:t>с 2 родителями</a:t>
            </a:r>
            <a:r>
              <a:rPr lang="ru-RU">
                <a:latin typeface="Arial" charset="0"/>
              </a:rPr>
              <a:t> проживают </a:t>
            </a:r>
            <a:r>
              <a:rPr lang="ru-RU" b="1">
                <a:solidFill>
                  <a:srgbClr val="FF0000"/>
                </a:solidFill>
                <a:latin typeface="Arial" charset="0"/>
              </a:rPr>
              <a:t>84%</a:t>
            </a:r>
            <a:r>
              <a:rPr lang="ru-RU">
                <a:latin typeface="Arial" charset="0"/>
              </a:rPr>
              <a:t> подростков (мальчиков — 89%, девочек — 75%)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 </a:t>
            </a:r>
            <a:r>
              <a:rPr lang="ru-RU" i="1">
                <a:latin typeface="Arial" charset="0"/>
              </a:rPr>
              <a:t>с одной мамой</a:t>
            </a:r>
            <a:r>
              <a:rPr lang="ru-RU">
                <a:latin typeface="Arial" charset="0"/>
              </a:rPr>
              <a:t> проживают — </a:t>
            </a:r>
            <a:r>
              <a:rPr lang="ru-RU" b="1">
                <a:solidFill>
                  <a:srgbClr val="FF0000"/>
                </a:solidFill>
                <a:latin typeface="Arial" charset="0"/>
              </a:rPr>
              <a:t>12%</a:t>
            </a:r>
            <a:r>
              <a:rPr lang="ru-RU">
                <a:latin typeface="Arial" charset="0"/>
              </a:rPr>
              <a:t> подростков (из них мальчиков — 9,7%, девочек — 14%).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 Исходя из полученных результатов, мы можем отметить, что большинство подростков проживает в полных семьях, и имеет возможность идентифицировать себя по половым признакам, наблюдать развитие взаимоотношений мужчины и женщины в семье. 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Тревогу вызывает тот факт, что </a:t>
            </a:r>
            <a:r>
              <a:rPr lang="ru-RU" u="sng">
                <a:latin typeface="Arial" charset="0"/>
              </a:rPr>
              <a:t>каждую седьмую девочку воспитывает одна мать</a:t>
            </a:r>
            <a:r>
              <a:rPr lang="ru-RU">
                <a:latin typeface="Arial" charset="0"/>
              </a:rPr>
              <a:t>.</a:t>
            </a:r>
          </a:p>
          <a:p>
            <a:pPr eaLnBrk="0" hangingPunct="0"/>
            <a:endParaRPr lang="ru-RU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>
                <a:solidFill>
                  <a:srgbClr val="CC6600"/>
                </a:solidFill>
                <a:latin typeface="Arial" charset="0"/>
              </a:rPr>
              <a:t>Социальный портрет подростка школы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 autoUpdateAnimBg="0"/>
      <p:bldP spid="3379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>
                <a:solidFill>
                  <a:srgbClr val="CC6600"/>
                </a:solidFill>
                <a:latin typeface="Arial" charset="0"/>
              </a:rPr>
              <a:t>Социальный портрет подростка школы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5410200" cy="2667000"/>
          </a:xfrm>
          <a:prstGeom prst="rect">
            <a:avLst/>
          </a:prstGeom>
          <a:gradFill rotWithShape="0">
            <a:gsLst>
              <a:gs pos="0">
                <a:srgbClr val="FFFFD1"/>
              </a:gs>
              <a:gs pos="50000">
                <a:srgbClr val="FFFFFF"/>
              </a:gs>
              <a:gs pos="100000">
                <a:srgbClr val="FFFFD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just" eaLnBrk="0" hangingPunct="0"/>
            <a:r>
              <a:rPr lang="ru-RU" sz="1400" b="1">
                <a:solidFill>
                  <a:srgbClr val="FF0000"/>
                </a:solidFill>
                <a:latin typeface="Arial" charset="0"/>
              </a:rPr>
              <a:t>В свободное от уроков время</a:t>
            </a:r>
            <a:r>
              <a:rPr lang="ru-RU" sz="1400">
                <a:latin typeface="Arial" charset="0"/>
              </a:rPr>
              <a:t> подростки любят: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 проводить с друзьями на улице –</a:t>
            </a:r>
            <a:r>
              <a:rPr lang="ru-RU" sz="1400" b="1">
                <a:solidFill>
                  <a:srgbClr val="FF0000"/>
                </a:solidFill>
                <a:latin typeface="Arial" charset="0"/>
              </a:rPr>
              <a:t>52 %,</a:t>
            </a:r>
            <a:r>
              <a:rPr lang="ru-RU" sz="1400">
                <a:latin typeface="Arial" charset="0"/>
              </a:rPr>
              <a:t> 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участвовать в вечерах и дискотеках — </a:t>
            </a:r>
            <a:r>
              <a:rPr lang="ru-RU" sz="1400" b="1">
                <a:solidFill>
                  <a:srgbClr val="FF0000"/>
                </a:solidFill>
                <a:latin typeface="Arial" charset="0"/>
              </a:rPr>
              <a:t>13 %, 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заниматься в спортивных секциях и кружках — </a:t>
            </a:r>
            <a:r>
              <a:rPr lang="ru-RU" sz="1400" b="1">
                <a:solidFill>
                  <a:srgbClr val="FF0000"/>
                </a:solidFill>
                <a:latin typeface="Arial" charset="0"/>
              </a:rPr>
              <a:t>34 %.</a:t>
            </a:r>
            <a:r>
              <a:rPr lang="ru-RU" sz="1400" b="1">
                <a:latin typeface="Arial" charset="0"/>
              </a:rPr>
              <a:t> 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Здесь мы можем еще раз наглядно убедиться, что основным для подростка является </a:t>
            </a:r>
            <a:r>
              <a:rPr lang="ru-RU" sz="1400" u="sng">
                <a:latin typeface="Arial" charset="0"/>
              </a:rPr>
              <a:t>общение со сверстниками</a:t>
            </a:r>
            <a:r>
              <a:rPr lang="ru-RU" sz="1400">
                <a:latin typeface="Arial" charset="0"/>
              </a:rPr>
              <a:t>, желание и стремление быть в группе, в компании себе подобных. 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Следует отметить, что только у третьей части подростков досуг организован. </a:t>
            </a:r>
          </a:p>
          <a:p>
            <a:pPr algn="just" eaLnBrk="0" hangingPunct="0">
              <a:buFontTx/>
              <a:buChar char="•"/>
            </a:pPr>
            <a:r>
              <a:rPr lang="ru-RU" sz="1400">
                <a:latin typeface="Arial" charset="0"/>
              </a:rPr>
              <a:t>Любимым жанром кино и литературы у подростков являются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фантастика </a:t>
            </a:r>
            <a:r>
              <a:rPr lang="ru-RU" sz="1400">
                <a:latin typeface="Arial" charset="0"/>
              </a:rPr>
              <a:t>— 30%; </a:t>
            </a:r>
            <a:r>
              <a:rPr lang="ru-RU" sz="1400">
                <a:solidFill>
                  <a:srgbClr val="CC6600"/>
                </a:solidFill>
                <a:latin typeface="Arial" charset="0"/>
              </a:rPr>
              <a:t>боевики</a:t>
            </a:r>
            <a:r>
              <a:rPr lang="ru-RU" sz="1400">
                <a:latin typeface="Arial" charset="0"/>
              </a:rPr>
              <a:t> — 29%,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детективы</a:t>
            </a:r>
            <a:r>
              <a:rPr lang="ru-RU" sz="1400">
                <a:latin typeface="Arial" charset="0"/>
              </a:rPr>
              <a:t> — 12%,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триллеры</a:t>
            </a:r>
            <a:r>
              <a:rPr lang="ru-RU" sz="1400">
                <a:latin typeface="Arial" charset="0"/>
              </a:rPr>
              <a:t> — 12%,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мистика</a:t>
            </a:r>
            <a:r>
              <a:rPr lang="ru-RU" sz="1400">
                <a:latin typeface="Arial" charset="0"/>
              </a:rPr>
              <a:t> — 5%,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эротика</a:t>
            </a:r>
            <a:r>
              <a:rPr lang="ru-RU" sz="1400">
                <a:latin typeface="Arial" charset="0"/>
              </a:rPr>
              <a:t> — 8%.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590800" cy="2514600"/>
          </a:xfrm>
          <a:prstGeom prst="rect">
            <a:avLst/>
          </a:prstGeom>
          <a:gradFill rotWithShape="0">
            <a:gsLst>
              <a:gs pos="0">
                <a:srgbClr val="FFFFD1"/>
              </a:gs>
              <a:gs pos="50000">
                <a:srgbClr val="FFFFFF"/>
              </a:gs>
              <a:gs pos="100000">
                <a:srgbClr val="FFFFD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just" eaLnBrk="0" hangingPunct="0">
              <a:spcBef>
                <a:spcPts val="600"/>
              </a:spcBef>
            </a:pPr>
            <a:r>
              <a:rPr lang="ru-RU" sz="1400">
                <a:latin typeface="Arial" charset="0"/>
              </a:rPr>
              <a:t>У каждого подростка в жизни есть трудные ситуации. Помощь для их разрешения большинство предпочитает искать у </a:t>
            </a:r>
            <a:r>
              <a:rPr lang="ru-RU" sz="1400">
                <a:solidFill>
                  <a:srgbClr val="FF0000"/>
                </a:solidFill>
                <a:latin typeface="Arial" charset="0"/>
              </a:rPr>
              <a:t>родителей (48 %) или у друзей (45 %).</a:t>
            </a:r>
            <a:r>
              <a:rPr lang="ru-RU" sz="1400">
                <a:latin typeface="Arial" charset="0"/>
              </a:rPr>
              <a:t> Менее 2% подростков выразили готовность обратиться за помощью к классному руководителю.</a:t>
            </a:r>
          </a:p>
          <a:p>
            <a:pPr eaLnBrk="0" hangingPunct="0"/>
            <a:endParaRPr lang="ru-RU" sz="1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28600" y="3657600"/>
            <a:ext cx="8686800" cy="2867025"/>
          </a:xfrm>
          <a:prstGeom prst="rect">
            <a:avLst/>
          </a:prstGeom>
          <a:gradFill rotWithShape="0">
            <a:gsLst>
              <a:gs pos="0">
                <a:srgbClr val="FFFFD1"/>
              </a:gs>
              <a:gs pos="50000">
                <a:srgbClr val="FFFFFF"/>
              </a:gs>
              <a:gs pos="100000">
                <a:srgbClr val="FFFFD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 eaLnBrk="0" hangingPunct="0"/>
            <a:r>
              <a:rPr lang="ru-RU" sz="1400">
                <a:latin typeface="Arial" charset="0"/>
              </a:rPr>
              <a:t>54% подростков этого возраста испытали насилие со стороны других людей (мальчики — 65%, девочки — 40%). </a:t>
            </a:r>
            <a:r>
              <a:rPr lang="ru-RU" sz="1400" i="1">
                <a:solidFill>
                  <a:srgbClr val="CC6600"/>
                </a:solidFill>
                <a:latin typeface="Arial" charset="0"/>
              </a:rPr>
              <a:t>По видам насилия</a:t>
            </a:r>
            <a:r>
              <a:rPr lang="ru-RU" sz="1400">
                <a:latin typeface="Arial" charset="0"/>
              </a:rPr>
              <a:t>: избиение — 10%; издевательства, оскорбление — 28%; вымогательство денег и вещей — 5; другим видам насилия — 3%.</a:t>
            </a:r>
          </a:p>
          <a:p>
            <a:pPr algn="just" eaLnBrk="0" hangingPunct="0"/>
            <a:r>
              <a:rPr lang="ru-RU" sz="1400">
                <a:latin typeface="Arial" charset="0"/>
              </a:rPr>
              <a:t>50% подростков считают, что, в основном, насилие исходит от чужих ребят. Для </a:t>
            </a:r>
            <a:r>
              <a:rPr lang="ru-RU" sz="1400">
                <a:solidFill>
                  <a:srgbClr val="FF0000"/>
                </a:solidFill>
                <a:latin typeface="Arial" charset="0"/>
              </a:rPr>
              <a:t>28%</a:t>
            </a:r>
            <a:r>
              <a:rPr lang="ru-RU" sz="1400">
                <a:latin typeface="Arial" charset="0"/>
              </a:rPr>
              <a:t> источник насилия — одноклассники; для </a:t>
            </a:r>
            <a:r>
              <a:rPr lang="ru-RU" sz="1400">
                <a:solidFill>
                  <a:srgbClr val="FF0000"/>
                </a:solidFill>
                <a:latin typeface="Arial" charset="0"/>
              </a:rPr>
              <a:t>20% </a:t>
            </a:r>
            <a:r>
              <a:rPr lang="ru-RU" sz="1400">
                <a:latin typeface="Arial" charset="0"/>
              </a:rPr>
              <a:t>— взрослые, для </a:t>
            </a:r>
            <a:r>
              <a:rPr lang="ru-RU" sz="1400">
                <a:solidFill>
                  <a:srgbClr val="FF0000"/>
                </a:solidFill>
                <a:latin typeface="Arial" charset="0"/>
              </a:rPr>
              <a:t>3%</a:t>
            </a:r>
            <a:r>
              <a:rPr lang="ru-RU" sz="1400">
                <a:latin typeface="Arial" charset="0"/>
              </a:rPr>
              <a:t> подростков основной источник насилия — родители, а для </a:t>
            </a:r>
            <a:r>
              <a:rPr lang="ru-RU" sz="1400">
                <a:solidFill>
                  <a:srgbClr val="FF0000"/>
                </a:solidFill>
                <a:latin typeface="Arial" charset="0"/>
              </a:rPr>
              <a:t>5%</a:t>
            </a:r>
            <a:r>
              <a:rPr lang="ru-RU" sz="1400">
                <a:latin typeface="Arial" charset="0"/>
              </a:rPr>
              <a:t> — учителя.</a:t>
            </a:r>
          </a:p>
          <a:p>
            <a:pPr algn="just" eaLnBrk="0" hangingPunct="0"/>
            <a:r>
              <a:rPr lang="ru-RU" sz="1400">
                <a:latin typeface="Arial" charset="0"/>
              </a:rPr>
              <a:t>45% подростков о своей беде рассказывают друзьям; 40% -родителям. Готовы рассказать о своей беде учителям 1% подростков, представителям правоохранительных органов — 3%. 11% подростков о своей беде предпочли бы не говорить никому.</a:t>
            </a:r>
          </a:p>
          <a:p>
            <a:pPr algn="just" eaLnBrk="0" hangingPunct="0"/>
            <a:r>
              <a:rPr lang="ru-RU" sz="1400" u="sng">
                <a:solidFill>
                  <a:srgbClr val="CC6600"/>
                </a:solidFill>
                <a:latin typeface="Arial" charset="0"/>
              </a:rPr>
              <a:t>О готовности совершить насилие</a:t>
            </a:r>
            <a:r>
              <a:rPr lang="ru-RU" sz="1400">
                <a:latin typeface="Arial" charset="0"/>
              </a:rPr>
              <a:t> подростки сказали так: готовы отомстить за нанесенную обиду — 46%, склонны сами совершить насилие — 3%, способны уйти из дома — 5,5%, могли бы совершить преступление — 2 %. 43% подростков ушли от ответа на этот вопрос. Причинами могут быть неспособность к насилию либо трудность прогнозирования поведения в той или иной ситуации.</a:t>
            </a: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 autoUpdateAnimBg="0"/>
      <p:bldP spid="34820" grpId="0" animBg="1" autoUpdateAnimBg="0"/>
      <p:bldP spid="3482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1" name="Group 239"/>
          <p:cNvGrpSpPr>
            <a:grpSpLocks/>
          </p:cNvGrpSpPr>
          <p:nvPr/>
        </p:nvGrpSpPr>
        <p:grpSpPr bwMode="auto">
          <a:xfrm>
            <a:off x="304800" y="228600"/>
            <a:ext cx="8534400" cy="6477000"/>
            <a:chOff x="192" y="144"/>
            <a:chExt cx="5376" cy="4080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92" y="144"/>
              <a:ext cx="5376" cy="4066"/>
            </a:xfrm>
            <a:custGeom>
              <a:avLst/>
              <a:gdLst>
                <a:gd name="T0" fmla="*/ 0 w 4464"/>
                <a:gd name="T1" fmla="*/ 3347 h 3456"/>
                <a:gd name="T2" fmla="*/ 0 w 4464"/>
                <a:gd name="T3" fmla="*/ 94 h 3456"/>
                <a:gd name="T4" fmla="*/ 1 w 4464"/>
                <a:gd name="T5" fmla="*/ 79 h 3456"/>
                <a:gd name="T6" fmla="*/ 7 w 4464"/>
                <a:gd name="T7" fmla="*/ 63 h 3456"/>
                <a:gd name="T8" fmla="*/ 15 w 4464"/>
                <a:gd name="T9" fmla="*/ 47 h 3456"/>
                <a:gd name="T10" fmla="*/ 25 w 4464"/>
                <a:gd name="T11" fmla="*/ 32 h 3456"/>
                <a:gd name="T12" fmla="*/ 40 w 4464"/>
                <a:gd name="T13" fmla="*/ 19 h 3456"/>
                <a:gd name="T14" fmla="*/ 56 w 4464"/>
                <a:gd name="T15" fmla="*/ 9 h 3456"/>
                <a:gd name="T16" fmla="*/ 74 w 4464"/>
                <a:gd name="T17" fmla="*/ 3 h 3456"/>
                <a:gd name="T18" fmla="*/ 95 w 4464"/>
                <a:gd name="T19" fmla="*/ 0 h 3456"/>
                <a:gd name="T20" fmla="*/ 4384 w 4464"/>
                <a:gd name="T21" fmla="*/ 0 h 3456"/>
                <a:gd name="T22" fmla="*/ 4399 w 4464"/>
                <a:gd name="T23" fmla="*/ 1 h 3456"/>
                <a:gd name="T24" fmla="*/ 4412 w 4464"/>
                <a:gd name="T25" fmla="*/ 6 h 3456"/>
                <a:gd name="T26" fmla="*/ 4426 w 4464"/>
                <a:gd name="T27" fmla="*/ 14 h 3456"/>
                <a:gd name="T28" fmla="*/ 4439 w 4464"/>
                <a:gd name="T29" fmla="*/ 25 h 3456"/>
                <a:gd name="T30" fmla="*/ 4448 w 4464"/>
                <a:gd name="T31" fmla="*/ 38 h 3456"/>
                <a:gd name="T32" fmla="*/ 4457 w 4464"/>
                <a:gd name="T33" fmla="*/ 50 h 3456"/>
                <a:gd name="T34" fmla="*/ 4462 w 4464"/>
                <a:gd name="T35" fmla="*/ 65 h 3456"/>
                <a:gd name="T36" fmla="*/ 4464 w 4464"/>
                <a:gd name="T37" fmla="*/ 80 h 3456"/>
                <a:gd name="T38" fmla="*/ 4464 w 4464"/>
                <a:gd name="T39" fmla="*/ 3362 h 3456"/>
                <a:gd name="T40" fmla="*/ 4462 w 4464"/>
                <a:gd name="T41" fmla="*/ 3376 h 3456"/>
                <a:gd name="T42" fmla="*/ 4457 w 4464"/>
                <a:gd name="T43" fmla="*/ 3393 h 3456"/>
                <a:gd name="T44" fmla="*/ 4448 w 4464"/>
                <a:gd name="T45" fmla="*/ 3408 h 3456"/>
                <a:gd name="T46" fmla="*/ 4437 w 4464"/>
                <a:gd name="T47" fmla="*/ 3422 h 3456"/>
                <a:gd name="T48" fmla="*/ 4424 w 4464"/>
                <a:gd name="T49" fmla="*/ 3437 h 3456"/>
                <a:gd name="T50" fmla="*/ 4409 w 4464"/>
                <a:gd name="T51" fmla="*/ 3447 h 3456"/>
                <a:gd name="T52" fmla="*/ 4394 w 4464"/>
                <a:gd name="T53" fmla="*/ 3453 h 3456"/>
                <a:gd name="T54" fmla="*/ 4378 w 4464"/>
                <a:gd name="T55" fmla="*/ 3456 h 3456"/>
                <a:gd name="T56" fmla="*/ 109 w 4464"/>
                <a:gd name="T57" fmla="*/ 3456 h 3456"/>
                <a:gd name="T58" fmla="*/ 92 w 4464"/>
                <a:gd name="T59" fmla="*/ 3455 h 3456"/>
                <a:gd name="T60" fmla="*/ 74 w 4464"/>
                <a:gd name="T61" fmla="*/ 3450 h 3456"/>
                <a:gd name="T62" fmla="*/ 56 w 4464"/>
                <a:gd name="T63" fmla="*/ 3440 h 3456"/>
                <a:gd name="T64" fmla="*/ 39 w 4464"/>
                <a:gd name="T65" fmla="*/ 3429 h 3456"/>
                <a:gd name="T66" fmla="*/ 23 w 4464"/>
                <a:gd name="T67" fmla="*/ 3415 h 3456"/>
                <a:gd name="T68" fmla="*/ 11 w 4464"/>
                <a:gd name="T69" fmla="*/ 3395 h 3456"/>
                <a:gd name="T70" fmla="*/ 2 w 4464"/>
                <a:gd name="T71" fmla="*/ 3373 h 3456"/>
                <a:gd name="T72" fmla="*/ 0 w 4464"/>
                <a:gd name="T73" fmla="*/ 3347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64" h="3456">
                  <a:moveTo>
                    <a:pt x="0" y="3347"/>
                  </a:moveTo>
                  <a:lnTo>
                    <a:pt x="0" y="94"/>
                  </a:lnTo>
                  <a:lnTo>
                    <a:pt x="1" y="79"/>
                  </a:lnTo>
                  <a:lnTo>
                    <a:pt x="7" y="63"/>
                  </a:lnTo>
                  <a:lnTo>
                    <a:pt x="15" y="47"/>
                  </a:lnTo>
                  <a:lnTo>
                    <a:pt x="25" y="32"/>
                  </a:lnTo>
                  <a:lnTo>
                    <a:pt x="40" y="19"/>
                  </a:lnTo>
                  <a:lnTo>
                    <a:pt x="56" y="9"/>
                  </a:lnTo>
                  <a:lnTo>
                    <a:pt x="74" y="3"/>
                  </a:lnTo>
                  <a:lnTo>
                    <a:pt x="95" y="0"/>
                  </a:lnTo>
                  <a:lnTo>
                    <a:pt x="4384" y="0"/>
                  </a:lnTo>
                  <a:lnTo>
                    <a:pt x="4399" y="1"/>
                  </a:lnTo>
                  <a:lnTo>
                    <a:pt x="4412" y="6"/>
                  </a:lnTo>
                  <a:lnTo>
                    <a:pt x="4426" y="14"/>
                  </a:lnTo>
                  <a:lnTo>
                    <a:pt x="4439" y="25"/>
                  </a:lnTo>
                  <a:lnTo>
                    <a:pt x="4448" y="38"/>
                  </a:lnTo>
                  <a:lnTo>
                    <a:pt x="4457" y="50"/>
                  </a:lnTo>
                  <a:lnTo>
                    <a:pt x="4462" y="65"/>
                  </a:lnTo>
                  <a:lnTo>
                    <a:pt x="4464" y="80"/>
                  </a:lnTo>
                  <a:lnTo>
                    <a:pt x="4464" y="3362"/>
                  </a:lnTo>
                  <a:lnTo>
                    <a:pt x="4462" y="3376"/>
                  </a:lnTo>
                  <a:lnTo>
                    <a:pt x="4457" y="3393"/>
                  </a:lnTo>
                  <a:lnTo>
                    <a:pt x="4448" y="3408"/>
                  </a:lnTo>
                  <a:lnTo>
                    <a:pt x="4437" y="3422"/>
                  </a:lnTo>
                  <a:lnTo>
                    <a:pt x="4424" y="3437"/>
                  </a:lnTo>
                  <a:lnTo>
                    <a:pt x="4409" y="3447"/>
                  </a:lnTo>
                  <a:lnTo>
                    <a:pt x="4394" y="3453"/>
                  </a:lnTo>
                  <a:lnTo>
                    <a:pt x="4378" y="3456"/>
                  </a:lnTo>
                  <a:lnTo>
                    <a:pt x="109" y="3456"/>
                  </a:lnTo>
                  <a:lnTo>
                    <a:pt x="92" y="3455"/>
                  </a:lnTo>
                  <a:lnTo>
                    <a:pt x="74" y="3450"/>
                  </a:lnTo>
                  <a:lnTo>
                    <a:pt x="56" y="3440"/>
                  </a:lnTo>
                  <a:lnTo>
                    <a:pt x="39" y="3429"/>
                  </a:lnTo>
                  <a:lnTo>
                    <a:pt x="23" y="3415"/>
                  </a:lnTo>
                  <a:lnTo>
                    <a:pt x="11" y="3395"/>
                  </a:lnTo>
                  <a:lnTo>
                    <a:pt x="2" y="3373"/>
                  </a:lnTo>
                  <a:lnTo>
                    <a:pt x="0" y="334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250" name="Group 178"/>
            <p:cNvGrpSpPr>
              <a:grpSpLocks/>
            </p:cNvGrpSpPr>
            <p:nvPr/>
          </p:nvGrpSpPr>
          <p:grpSpPr bwMode="auto">
            <a:xfrm>
              <a:off x="336" y="576"/>
              <a:ext cx="144" cy="1680"/>
              <a:chOff x="1488" y="864"/>
              <a:chExt cx="144" cy="1680"/>
            </a:xfrm>
          </p:grpSpPr>
          <p:sp>
            <p:nvSpPr>
              <p:cNvPr id="3163" name="Freeform 91"/>
              <p:cNvSpPr>
                <a:spLocks/>
              </p:cNvSpPr>
              <p:nvPr/>
            </p:nvSpPr>
            <p:spPr bwMode="auto">
              <a:xfrm>
                <a:off x="1488" y="1977"/>
                <a:ext cx="144" cy="567"/>
              </a:xfrm>
              <a:custGeom>
                <a:avLst/>
                <a:gdLst>
                  <a:gd name="T0" fmla="*/ 113 w 113"/>
                  <a:gd name="T1" fmla="*/ 305 h 305"/>
                  <a:gd name="T2" fmla="*/ 107 w 113"/>
                  <a:gd name="T3" fmla="*/ 300 h 305"/>
                  <a:gd name="T4" fmla="*/ 102 w 113"/>
                  <a:gd name="T5" fmla="*/ 296 h 305"/>
                  <a:gd name="T6" fmla="*/ 96 w 113"/>
                  <a:gd name="T7" fmla="*/ 294 h 305"/>
                  <a:gd name="T8" fmla="*/ 90 w 113"/>
                  <a:gd name="T9" fmla="*/ 291 h 305"/>
                  <a:gd name="T10" fmla="*/ 82 w 113"/>
                  <a:gd name="T11" fmla="*/ 288 h 305"/>
                  <a:gd name="T12" fmla="*/ 75 w 113"/>
                  <a:gd name="T13" fmla="*/ 287 h 305"/>
                  <a:gd name="T14" fmla="*/ 67 w 113"/>
                  <a:gd name="T15" fmla="*/ 285 h 305"/>
                  <a:gd name="T16" fmla="*/ 58 w 113"/>
                  <a:gd name="T17" fmla="*/ 283 h 305"/>
                  <a:gd name="T18" fmla="*/ 48 w 113"/>
                  <a:gd name="T19" fmla="*/ 282 h 305"/>
                  <a:gd name="T20" fmla="*/ 39 w 113"/>
                  <a:gd name="T21" fmla="*/ 281 h 305"/>
                  <a:gd name="T22" fmla="*/ 29 w 113"/>
                  <a:gd name="T23" fmla="*/ 279 h 305"/>
                  <a:gd name="T24" fmla="*/ 21 w 113"/>
                  <a:gd name="T25" fmla="*/ 277 h 305"/>
                  <a:gd name="T26" fmla="*/ 12 w 113"/>
                  <a:gd name="T27" fmla="*/ 274 h 305"/>
                  <a:gd name="T28" fmla="*/ 6 w 113"/>
                  <a:gd name="T29" fmla="*/ 269 h 305"/>
                  <a:gd name="T30" fmla="*/ 1 w 113"/>
                  <a:gd name="T31" fmla="*/ 263 h 305"/>
                  <a:gd name="T32" fmla="*/ 0 w 113"/>
                  <a:gd name="T33" fmla="*/ 255 h 305"/>
                  <a:gd name="T34" fmla="*/ 0 w 113"/>
                  <a:gd name="T35" fmla="*/ 49 h 305"/>
                  <a:gd name="T36" fmla="*/ 1 w 113"/>
                  <a:gd name="T37" fmla="*/ 41 h 305"/>
                  <a:gd name="T38" fmla="*/ 6 w 113"/>
                  <a:gd name="T39" fmla="*/ 36 h 305"/>
                  <a:gd name="T40" fmla="*/ 12 w 113"/>
                  <a:gd name="T41" fmla="*/ 31 h 305"/>
                  <a:gd name="T42" fmla="*/ 21 w 113"/>
                  <a:gd name="T43" fmla="*/ 28 h 305"/>
                  <a:gd name="T44" fmla="*/ 29 w 113"/>
                  <a:gd name="T45" fmla="*/ 26 h 305"/>
                  <a:gd name="T46" fmla="*/ 39 w 113"/>
                  <a:gd name="T47" fmla="*/ 24 h 305"/>
                  <a:gd name="T48" fmla="*/ 48 w 113"/>
                  <a:gd name="T49" fmla="*/ 22 h 305"/>
                  <a:gd name="T50" fmla="*/ 58 w 113"/>
                  <a:gd name="T51" fmla="*/ 21 h 305"/>
                  <a:gd name="T52" fmla="*/ 67 w 113"/>
                  <a:gd name="T53" fmla="*/ 19 h 305"/>
                  <a:gd name="T54" fmla="*/ 75 w 113"/>
                  <a:gd name="T55" fmla="*/ 18 h 305"/>
                  <a:gd name="T56" fmla="*/ 82 w 113"/>
                  <a:gd name="T57" fmla="*/ 17 h 305"/>
                  <a:gd name="T58" fmla="*/ 90 w 113"/>
                  <a:gd name="T59" fmla="*/ 14 h 305"/>
                  <a:gd name="T60" fmla="*/ 96 w 113"/>
                  <a:gd name="T61" fmla="*/ 12 h 305"/>
                  <a:gd name="T62" fmla="*/ 102 w 113"/>
                  <a:gd name="T63" fmla="*/ 9 h 305"/>
                  <a:gd name="T64" fmla="*/ 107 w 113"/>
                  <a:gd name="T65" fmla="*/ 5 h 305"/>
                  <a:gd name="T66" fmla="*/ 113 w 113"/>
                  <a:gd name="T67" fmla="*/ 0 h 305"/>
                  <a:gd name="T68" fmla="*/ 113 w 113"/>
                  <a:gd name="T6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5">
                    <a:moveTo>
                      <a:pt x="113" y="305"/>
                    </a:moveTo>
                    <a:lnTo>
                      <a:pt x="107" y="300"/>
                    </a:lnTo>
                    <a:lnTo>
                      <a:pt x="102" y="296"/>
                    </a:lnTo>
                    <a:lnTo>
                      <a:pt x="96" y="294"/>
                    </a:lnTo>
                    <a:lnTo>
                      <a:pt x="90" y="291"/>
                    </a:lnTo>
                    <a:lnTo>
                      <a:pt x="82" y="288"/>
                    </a:lnTo>
                    <a:lnTo>
                      <a:pt x="75" y="287"/>
                    </a:lnTo>
                    <a:lnTo>
                      <a:pt x="67" y="285"/>
                    </a:lnTo>
                    <a:lnTo>
                      <a:pt x="58" y="283"/>
                    </a:lnTo>
                    <a:lnTo>
                      <a:pt x="48" y="282"/>
                    </a:lnTo>
                    <a:lnTo>
                      <a:pt x="39" y="281"/>
                    </a:lnTo>
                    <a:lnTo>
                      <a:pt x="29" y="279"/>
                    </a:lnTo>
                    <a:lnTo>
                      <a:pt x="21" y="277"/>
                    </a:lnTo>
                    <a:lnTo>
                      <a:pt x="12" y="274"/>
                    </a:lnTo>
                    <a:lnTo>
                      <a:pt x="6" y="269"/>
                    </a:lnTo>
                    <a:lnTo>
                      <a:pt x="1" y="263"/>
                    </a:lnTo>
                    <a:lnTo>
                      <a:pt x="0" y="255"/>
                    </a:lnTo>
                    <a:lnTo>
                      <a:pt x="0" y="49"/>
                    </a:lnTo>
                    <a:lnTo>
                      <a:pt x="1" y="41"/>
                    </a:lnTo>
                    <a:lnTo>
                      <a:pt x="6" y="36"/>
                    </a:lnTo>
                    <a:lnTo>
                      <a:pt x="12" y="31"/>
                    </a:lnTo>
                    <a:lnTo>
                      <a:pt x="21" y="28"/>
                    </a:lnTo>
                    <a:lnTo>
                      <a:pt x="29" y="26"/>
                    </a:lnTo>
                    <a:lnTo>
                      <a:pt x="39" y="24"/>
                    </a:lnTo>
                    <a:lnTo>
                      <a:pt x="48" y="22"/>
                    </a:lnTo>
                    <a:lnTo>
                      <a:pt x="58" y="21"/>
                    </a:lnTo>
                    <a:lnTo>
                      <a:pt x="67" y="19"/>
                    </a:lnTo>
                    <a:lnTo>
                      <a:pt x="75" y="18"/>
                    </a:lnTo>
                    <a:lnTo>
                      <a:pt x="82" y="17"/>
                    </a:lnTo>
                    <a:lnTo>
                      <a:pt x="90" y="14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5"/>
                    </a:lnTo>
                    <a:lnTo>
                      <a:pt x="113" y="0"/>
                    </a:lnTo>
                    <a:lnTo>
                      <a:pt x="113" y="305"/>
                    </a:lnTo>
                    <a:close/>
                  </a:path>
                </a:pathLst>
              </a:custGeom>
              <a:solidFill>
                <a:srgbClr val="00CE3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0" name="Freeform 98"/>
              <p:cNvSpPr>
                <a:spLocks/>
              </p:cNvSpPr>
              <p:nvPr/>
            </p:nvSpPr>
            <p:spPr bwMode="auto">
              <a:xfrm>
                <a:off x="1488" y="1593"/>
                <a:ext cx="140" cy="567"/>
              </a:xfrm>
              <a:custGeom>
                <a:avLst/>
                <a:gdLst>
                  <a:gd name="T0" fmla="*/ 113 w 113"/>
                  <a:gd name="T1" fmla="*/ 306 h 306"/>
                  <a:gd name="T2" fmla="*/ 107 w 113"/>
                  <a:gd name="T3" fmla="*/ 301 h 306"/>
                  <a:gd name="T4" fmla="*/ 102 w 113"/>
                  <a:gd name="T5" fmla="*/ 297 h 306"/>
                  <a:gd name="T6" fmla="*/ 96 w 113"/>
                  <a:gd name="T7" fmla="*/ 294 h 306"/>
                  <a:gd name="T8" fmla="*/ 90 w 113"/>
                  <a:gd name="T9" fmla="*/ 292 h 306"/>
                  <a:gd name="T10" fmla="*/ 82 w 113"/>
                  <a:gd name="T11" fmla="*/ 289 h 306"/>
                  <a:gd name="T12" fmla="*/ 75 w 113"/>
                  <a:gd name="T13" fmla="*/ 288 h 306"/>
                  <a:gd name="T14" fmla="*/ 67 w 113"/>
                  <a:gd name="T15" fmla="*/ 285 h 306"/>
                  <a:gd name="T16" fmla="*/ 58 w 113"/>
                  <a:gd name="T17" fmla="*/ 284 h 306"/>
                  <a:gd name="T18" fmla="*/ 48 w 113"/>
                  <a:gd name="T19" fmla="*/ 282 h 306"/>
                  <a:gd name="T20" fmla="*/ 39 w 113"/>
                  <a:gd name="T21" fmla="*/ 281 h 306"/>
                  <a:gd name="T22" fmla="*/ 29 w 113"/>
                  <a:gd name="T23" fmla="*/ 280 h 306"/>
                  <a:gd name="T24" fmla="*/ 21 w 113"/>
                  <a:gd name="T25" fmla="*/ 277 h 306"/>
                  <a:gd name="T26" fmla="*/ 12 w 113"/>
                  <a:gd name="T27" fmla="*/ 275 h 306"/>
                  <a:gd name="T28" fmla="*/ 6 w 113"/>
                  <a:gd name="T29" fmla="*/ 270 h 306"/>
                  <a:gd name="T30" fmla="*/ 1 w 113"/>
                  <a:gd name="T31" fmla="*/ 263 h 306"/>
                  <a:gd name="T32" fmla="*/ 0 w 113"/>
                  <a:gd name="T33" fmla="*/ 255 h 306"/>
                  <a:gd name="T34" fmla="*/ 0 w 113"/>
                  <a:gd name="T35" fmla="*/ 51 h 306"/>
                  <a:gd name="T36" fmla="*/ 1 w 113"/>
                  <a:gd name="T37" fmla="*/ 43 h 306"/>
                  <a:gd name="T38" fmla="*/ 6 w 113"/>
                  <a:gd name="T39" fmla="*/ 37 h 306"/>
                  <a:gd name="T40" fmla="*/ 12 w 113"/>
                  <a:gd name="T41" fmla="*/ 31 h 306"/>
                  <a:gd name="T42" fmla="*/ 21 w 113"/>
                  <a:gd name="T43" fmla="*/ 29 h 306"/>
                  <a:gd name="T44" fmla="*/ 29 w 113"/>
                  <a:gd name="T45" fmla="*/ 26 h 306"/>
                  <a:gd name="T46" fmla="*/ 39 w 113"/>
                  <a:gd name="T47" fmla="*/ 25 h 306"/>
                  <a:gd name="T48" fmla="*/ 48 w 113"/>
                  <a:gd name="T49" fmla="*/ 24 h 306"/>
                  <a:gd name="T50" fmla="*/ 58 w 113"/>
                  <a:gd name="T51" fmla="*/ 22 h 306"/>
                  <a:gd name="T52" fmla="*/ 67 w 113"/>
                  <a:gd name="T53" fmla="*/ 21 h 306"/>
                  <a:gd name="T54" fmla="*/ 75 w 113"/>
                  <a:gd name="T55" fmla="*/ 19 h 306"/>
                  <a:gd name="T56" fmla="*/ 82 w 113"/>
                  <a:gd name="T57" fmla="*/ 17 h 306"/>
                  <a:gd name="T58" fmla="*/ 90 w 113"/>
                  <a:gd name="T59" fmla="*/ 15 h 306"/>
                  <a:gd name="T60" fmla="*/ 96 w 113"/>
                  <a:gd name="T61" fmla="*/ 12 h 306"/>
                  <a:gd name="T62" fmla="*/ 102 w 113"/>
                  <a:gd name="T63" fmla="*/ 9 h 306"/>
                  <a:gd name="T64" fmla="*/ 107 w 113"/>
                  <a:gd name="T65" fmla="*/ 6 h 306"/>
                  <a:gd name="T66" fmla="*/ 113 w 113"/>
                  <a:gd name="T67" fmla="*/ 0 h 306"/>
                  <a:gd name="T68" fmla="*/ 113 w 113"/>
                  <a:gd name="T6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6">
                    <a:moveTo>
                      <a:pt x="113" y="306"/>
                    </a:moveTo>
                    <a:lnTo>
                      <a:pt x="107" y="301"/>
                    </a:lnTo>
                    <a:lnTo>
                      <a:pt x="102" y="297"/>
                    </a:lnTo>
                    <a:lnTo>
                      <a:pt x="96" y="294"/>
                    </a:lnTo>
                    <a:lnTo>
                      <a:pt x="90" y="292"/>
                    </a:lnTo>
                    <a:lnTo>
                      <a:pt x="82" y="289"/>
                    </a:lnTo>
                    <a:lnTo>
                      <a:pt x="75" y="288"/>
                    </a:lnTo>
                    <a:lnTo>
                      <a:pt x="67" y="285"/>
                    </a:lnTo>
                    <a:lnTo>
                      <a:pt x="58" y="284"/>
                    </a:lnTo>
                    <a:lnTo>
                      <a:pt x="48" y="282"/>
                    </a:lnTo>
                    <a:lnTo>
                      <a:pt x="39" y="281"/>
                    </a:lnTo>
                    <a:lnTo>
                      <a:pt x="29" y="280"/>
                    </a:lnTo>
                    <a:lnTo>
                      <a:pt x="21" y="277"/>
                    </a:lnTo>
                    <a:lnTo>
                      <a:pt x="12" y="275"/>
                    </a:lnTo>
                    <a:lnTo>
                      <a:pt x="6" y="270"/>
                    </a:lnTo>
                    <a:lnTo>
                      <a:pt x="1" y="263"/>
                    </a:lnTo>
                    <a:lnTo>
                      <a:pt x="0" y="255"/>
                    </a:lnTo>
                    <a:lnTo>
                      <a:pt x="0" y="51"/>
                    </a:lnTo>
                    <a:lnTo>
                      <a:pt x="1" y="43"/>
                    </a:lnTo>
                    <a:lnTo>
                      <a:pt x="6" y="37"/>
                    </a:lnTo>
                    <a:lnTo>
                      <a:pt x="12" y="31"/>
                    </a:lnTo>
                    <a:lnTo>
                      <a:pt x="21" y="29"/>
                    </a:lnTo>
                    <a:lnTo>
                      <a:pt x="29" y="26"/>
                    </a:lnTo>
                    <a:lnTo>
                      <a:pt x="39" y="25"/>
                    </a:lnTo>
                    <a:lnTo>
                      <a:pt x="48" y="24"/>
                    </a:lnTo>
                    <a:lnTo>
                      <a:pt x="58" y="22"/>
                    </a:lnTo>
                    <a:lnTo>
                      <a:pt x="67" y="21"/>
                    </a:lnTo>
                    <a:lnTo>
                      <a:pt x="75" y="19"/>
                    </a:lnTo>
                    <a:lnTo>
                      <a:pt x="82" y="17"/>
                    </a:lnTo>
                    <a:lnTo>
                      <a:pt x="90" y="15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6"/>
                    </a:lnTo>
                    <a:lnTo>
                      <a:pt x="113" y="0"/>
                    </a:lnTo>
                    <a:lnTo>
                      <a:pt x="113" y="306"/>
                    </a:lnTo>
                    <a:close/>
                  </a:path>
                </a:pathLst>
              </a:custGeom>
              <a:solidFill>
                <a:srgbClr val="FFE70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" name="Freeform 105"/>
              <p:cNvSpPr>
                <a:spLocks/>
              </p:cNvSpPr>
              <p:nvPr/>
            </p:nvSpPr>
            <p:spPr bwMode="auto">
              <a:xfrm>
                <a:off x="1492" y="1257"/>
                <a:ext cx="140" cy="567"/>
              </a:xfrm>
              <a:custGeom>
                <a:avLst/>
                <a:gdLst>
                  <a:gd name="T0" fmla="*/ 113 w 113"/>
                  <a:gd name="T1" fmla="*/ 306 h 306"/>
                  <a:gd name="T2" fmla="*/ 107 w 113"/>
                  <a:gd name="T3" fmla="*/ 301 h 306"/>
                  <a:gd name="T4" fmla="*/ 102 w 113"/>
                  <a:gd name="T5" fmla="*/ 297 h 306"/>
                  <a:gd name="T6" fmla="*/ 96 w 113"/>
                  <a:gd name="T7" fmla="*/ 294 h 306"/>
                  <a:gd name="T8" fmla="*/ 90 w 113"/>
                  <a:gd name="T9" fmla="*/ 291 h 306"/>
                  <a:gd name="T10" fmla="*/ 82 w 113"/>
                  <a:gd name="T11" fmla="*/ 289 h 306"/>
                  <a:gd name="T12" fmla="*/ 75 w 113"/>
                  <a:gd name="T13" fmla="*/ 288 h 306"/>
                  <a:gd name="T14" fmla="*/ 67 w 113"/>
                  <a:gd name="T15" fmla="*/ 286 h 306"/>
                  <a:gd name="T16" fmla="*/ 58 w 113"/>
                  <a:gd name="T17" fmla="*/ 285 h 306"/>
                  <a:gd name="T18" fmla="*/ 48 w 113"/>
                  <a:gd name="T19" fmla="*/ 284 h 306"/>
                  <a:gd name="T20" fmla="*/ 39 w 113"/>
                  <a:gd name="T21" fmla="*/ 281 h 306"/>
                  <a:gd name="T22" fmla="*/ 29 w 113"/>
                  <a:gd name="T23" fmla="*/ 280 h 306"/>
                  <a:gd name="T24" fmla="*/ 21 w 113"/>
                  <a:gd name="T25" fmla="*/ 277 h 306"/>
                  <a:gd name="T26" fmla="*/ 12 w 113"/>
                  <a:gd name="T27" fmla="*/ 275 h 306"/>
                  <a:gd name="T28" fmla="*/ 6 w 113"/>
                  <a:gd name="T29" fmla="*/ 269 h 306"/>
                  <a:gd name="T30" fmla="*/ 1 w 113"/>
                  <a:gd name="T31" fmla="*/ 264 h 306"/>
                  <a:gd name="T32" fmla="*/ 0 w 113"/>
                  <a:gd name="T33" fmla="*/ 257 h 306"/>
                  <a:gd name="T34" fmla="*/ 0 w 113"/>
                  <a:gd name="T35" fmla="*/ 51 h 306"/>
                  <a:gd name="T36" fmla="*/ 1 w 113"/>
                  <a:gd name="T37" fmla="*/ 43 h 306"/>
                  <a:gd name="T38" fmla="*/ 6 w 113"/>
                  <a:gd name="T39" fmla="*/ 38 h 306"/>
                  <a:gd name="T40" fmla="*/ 12 w 113"/>
                  <a:gd name="T41" fmla="*/ 33 h 306"/>
                  <a:gd name="T42" fmla="*/ 21 w 113"/>
                  <a:gd name="T43" fmla="*/ 30 h 306"/>
                  <a:gd name="T44" fmla="*/ 29 w 113"/>
                  <a:gd name="T45" fmla="*/ 28 h 306"/>
                  <a:gd name="T46" fmla="*/ 39 w 113"/>
                  <a:gd name="T47" fmla="*/ 26 h 306"/>
                  <a:gd name="T48" fmla="*/ 48 w 113"/>
                  <a:gd name="T49" fmla="*/ 24 h 306"/>
                  <a:gd name="T50" fmla="*/ 58 w 113"/>
                  <a:gd name="T51" fmla="*/ 22 h 306"/>
                  <a:gd name="T52" fmla="*/ 67 w 113"/>
                  <a:gd name="T53" fmla="*/ 21 h 306"/>
                  <a:gd name="T54" fmla="*/ 75 w 113"/>
                  <a:gd name="T55" fmla="*/ 18 h 306"/>
                  <a:gd name="T56" fmla="*/ 82 w 113"/>
                  <a:gd name="T57" fmla="*/ 17 h 306"/>
                  <a:gd name="T58" fmla="*/ 90 w 113"/>
                  <a:gd name="T59" fmla="*/ 15 h 306"/>
                  <a:gd name="T60" fmla="*/ 96 w 113"/>
                  <a:gd name="T61" fmla="*/ 12 h 306"/>
                  <a:gd name="T62" fmla="*/ 102 w 113"/>
                  <a:gd name="T63" fmla="*/ 9 h 306"/>
                  <a:gd name="T64" fmla="*/ 107 w 113"/>
                  <a:gd name="T65" fmla="*/ 6 h 306"/>
                  <a:gd name="T66" fmla="*/ 113 w 113"/>
                  <a:gd name="T67" fmla="*/ 0 h 306"/>
                  <a:gd name="T68" fmla="*/ 113 w 113"/>
                  <a:gd name="T6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6">
                    <a:moveTo>
                      <a:pt x="113" y="306"/>
                    </a:moveTo>
                    <a:lnTo>
                      <a:pt x="107" y="301"/>
                    </a:lnTo>
                    <a:lnTo>
                      <a:pt x="102" y="297"/>
                    </a:lnTo>
                    <a:lnTo>
                      <a:pt x="96" y="294"/>
                    </a:lnTo>
                    <a:lnTo>
                      <a:pt x="90" y="291"/>
                    </a:lnTo>
                    <a:lnTo>
                      <a:pt x="82" y="289"/>
                    </a:lnTo>
                    <a:lnTo>
                      <a:pt x="75" y="288"/>
                    </a:lnTo>
                    <a:lnTo>
                      <a:pt x="67" y="286"/>
                    </a:lnTo>
                    <a:lnTo>
                      <a:pt x="58" y="285"/>
                    </a:lnTo>
                    <a:lnTo>
                      <a:pt x="48" y="284"/>
                    </a:lnTo>
                    <a:lnTo>
                      <a:pt x="39" y="281"/>
                    </a:lnTo>
                    <a:lnTo>
                      <a:pt x="29" y="280"/>
                    </a:lnTo>
                    <a:lnTo>
                      <a:pt x="21" y="277"/>
                    </a:lnTo>
                    <a:lnTo>
                      <a:pt x="12" y="275"/>
                    </a:lnTo>
                    <a:lnTo>
                      <a:pt x="6" y="269"/>
                    </a:lnTo>
                    <a:lnTo>
                      <a:pt x="1" y="264"/>
                    </a:lnTo>
                    <a:lnTo>
                      <a:pt x="0" y="257"/>
                    </a:lnTo>
                    <a:lnTo>
                      <a:pt x="0" y="51"/>
                    </a:lnTo>
                    <a:lnTo>
                      <a:pt x="1" y="43"/>
                    </a:lnTo>
                    <a:lnTo>
                      <a:pt x="6" y="38"/>
                    </a:lnTo>
                    <a:lnTo>
                      <a:pt x="12" y="33"/>
                    </a:lnTo>
                    <a:lnTo>
                      <a:pt x="21" y="30"/>
                    </a:lnTo>
                    <a:lnTo>
                      <a:pt x="29" y="28"/>
                    </a:lnTo>
                    <a:lnTo>
                      <a:pt x="39" y="26"/>
                    </a:lnTo>
                    <a:lnTo>
                      <a:pt x="48" y="24"/>
                    </a:lnTo>
                    <a:lnTo>
                      <a:pt x="58" y="22"/>
                    </a:lnTo>
                    <a:lnTo>
                      <a:pt x="67" y="21"/>
                    </a:lnTo>
                    <a:lnTo>
                      <a:pt x="75" y="18"/>
                    </a:lnTo>
                    <a:lnTo>
                      <a:pt x="82" y="17"/>
                    </a:lnTo>
                    <a:lnTo>
                      <a:pt x="90" y="15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6"/>
                    </a:lnTo>
                    <a:lnTo>
                      <a:pt x="113" y="0"/>
                    </a:lnTo>
                    <a:lnTo>
                      <a:pt x="113" y="306"/>
                    </a:lnTo>
                    <a:close/>
                  </a:path>
                </a:pathLst>
              </a:custGeom>
              <a:solidFill>
                <a:srgbClr val="FE92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" name="Freeform 112"/>
              <p:cNvSpPr>
                <a:spLocks/>
              </p:cNvSpPr>
              <p:nvPr/>
            </p:nvSpPr>
            <p:spPr bwMode="auto">
              <a:xfrm>
                <a:off x="1488" y="864"/>
                <a:ext cx="141" cy="567"/>
              </a:xfrm>
              <a:custGeom>
                <a:avLst/>
                <a:gdLst>
                  <a:gd name="T0" fmla="*/ 113 w 113"/>
                  <a:gd name="T1" fmla="*/ 305 h 305"/>
                  <a:gd name="T2" fmla="*/ 107 w 113"/>
                  <a:gd name="T3" fmla="*/ 300 h 305"/>
                  <a:gd name="T4" fmla="*/ 102 w 113"/>
                  <a:gd name="T5" fmla="*/ 296 h 305"/>
                  <a:gd name="T6" fmla="*/ 96 w 113"/>
                  <a:gd name="T7" fmla="*/ 294 h 305"/>
                  <a:gd name="T8" fmla="*/ 90 w 113"/>
                  <a:gd name="T9" fmla="*/ 291 h 305"/>
                  <a:gd name="T10" fmla="*/ 82 w 113"/>
                  <a:gd name="T11" fmla="*/ 289 h 305"/>
                  <a:gd name="T12" fmla="*/ 75 w 113"/>
                  <a:gd name="T13" fmla="*/ 287 h 305"/>
                  <a:gd name="T14" fmla="*/ 67 w 113"/>
                  <a:gd name="T15" fmla="*/ 285 h 305"/>
                  <a:gd name="T16" fmla="*/ 58 w 113"/>
                  <a:gd name="T17" fmla="*/ 283 h 305"/>
                  <a:gd name="T18" fmla="*/ 48 w 113"/>
                  <a:gd name="T19" fmla="*/ 282 h 305"/>
                  <a:gd name="T20" fmla="*/ 39 w 113"/>
                  <a:gd name="T21" fmla="*/ 281 h 305"/>
                  <a:gd name="T22" fmla="*/ 29 w 113"/>
                  <a:gd name="T23" fmla="*/ 279 h 305"/>
                  <a:gd name="T24" fmla="*/ 21 w 113"/>
                  <a:gd name="T25" fmla="*/ 277 h 305"/>
                  <a:gd name="T26" fmla="*/ 12 w 113"/>
                  <a:gd name="T27" fmla="*/ 274 h 305"/>
                  <a:gd name="T28" fmla="*/ 6 w 113"/>
                  <a:gd name="T29" fmla="*/ 269 h 305"/>
                  <a:gd name="T30" fmla="*/ 1 w 113"/>
                  <a:gd name="T31" fmla="*/ 263 h 305"/>
                  <a:gd name="T32" fmla="*/ 0 w 113"/>
                  <a:gd name="T33" fmla="*/ 255 h 305"/>
                  <a:gd name="T34" fmla="*/ 0 w 113"/>
                  <a:gd name="T35" fmla="*/ 50 h 305"/>
                  <a:gd name="T36" fmla="*/ 1 w 113"/>
                  <a:gd name="T37" fmla="*/ 43 h 305"/>
                  <a:gd name="T38" fmla="*/ 6 w 113"/>
                  <a:gd name="T39" fmla="*/ 36 h 305"/>
                  <a:gd name="T40" fmla="*/ 12 w 113"/>
                  <a:gd name="T41" fmla="*/ 31 h 305"/>
                  <a:gd name="T42" fmla="*/ 21 w 113"/>
                  <a:gd name="T43" fmla="*/ 28 h 305"/>
                  <a:gd name="T44" fmla="*/ 29 w 113"/>
                  <a:gd name="T45" fmla="*/ 26 h 305"/>
                  <a:gd name="T46" fmla="*/ 39 w 113"/>
                  <a:gd name="T47" fmla="*/ 25 h 305"/>
                  <a:gd name="T48" fmla="*/ 48 w 113"/>
                  <a:gd name="T49" fmla="*/ 22 h 305"/>
                  <a:gd name="T50" fmla="*/ 58 w 113"/>
                  <a:gd name="T51" fmla="*/ 21 h 305"/>
                  <a:gd name="T52" fmla="*/ 67 w 113"/>
                  <a:gd name="T53" fmla="*/ 19 h 305"/>
                  <a:gd name="T54" fmla="*/ 75 w 113"/>
                  <a:gd name="T55" fmla="*/ 18 h 305"/>
                  <a:gd name="T56" fmla="*/ 82 w 113"/>
                  <a:gd name="T57" fmla="*/ 17 h 305"/>
                  <a:gd name="T58" fmla="*/ 90 w 113"/>
                  <a:gd name="T59" fmla="*/ 14 h 305"/>
                  <a:gd name="T60" fmla="*/ 96 w 113"/>
                  <a:gd name="T61" fmla="*/ 12 h 305"/>
                  <a:gd name="T62" fmla="*/ 102 w 113"/>
                  <a:gd name="T63" fmla="*/ 9 h 305"/>
                  <a:gd name="T64" fmla="*/ 107 w 113"/>
                  <a:gd name="T65" fmla="*/ 5 h 305"/>
                  <a:gd name="T66" fmla="*/ 113 w 113"/>
                  <a:gd name="T67" fmla="*/ 0 h 305"/>
                  <a:gd name="T68" fmla="*/ 113 w 113"/>
                  <a:gd name="T6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5">
                    <a:moveTo>
                      <a:pt x="113" y="305"/>
                    </a:moveTo>
                    <a:lnTo>
                      <a:pt x="107" y="300"/>
                    </a:lnTo>
                    <a:lnTo>
                      <a:pt x="102" y="296"/>
                    </a:lnTo>
                    <a:lnTo>
                      <a:pt x="96" y="294"/>
                    </a:lnTo>
                    <a:lnTo>
                      <a:pt x="90" y="291"/>
                    </a:lnTo>
                    <a:lnTo>
                      <a:pt x="82" y="289"/>
                    </a:lnTo>
                    <a:lnTo>
                      <a:pt x="75" y="287"/>
                    </a:lnTo>
                    <a:lnTo>
                      <a:pt x="67" y="285"/>
                    </a:lnTo>
                    <a:lnTo>
                      <a:pt x="58" y="283"/>
                    </a:lnTo>
                    <a:lnTo>
                      <a:pt x="48" y="282"/>
                    </a:lnTo>
                    <a:lnTo>
                      <a:pt x="39" y="281"/>
                    </a:lnTo>
                    <a:lnTo>
                      <a:pt x="29" y="279"/>
                    </a:lnTo>
                    <a:lnTo>
                      <a:pt x="21" y="277"/>
                    </a:lnTo>
                    <a:lnTo>
                      <a:pt x="12" y="274"/>
                    </a:lnTo>
                    <a:lnTo>
                      <a:pt x="6" y="269"/>
                    </a:lnTo>
                    <a:lnTo>
                      <a:pt x="1" y="263"/>
                    </a:lnTo>
                    <a:lnTo>
                      <a:pt x="0" y="255"/>
                    </a:lnTo>
                    <a:lnTo>
                      <a:pt x="0" y="50"/>
                    </a:lnTo>
                    <a:lnTo>
                      <a:pt x="1" y="43"/>
                    </a:lnTo>
                    <a:lnTo>
                      <a:pt x="6" y="36"/>
                    </a:lnTo>
                    <a:lnTo>
                      <a:pt x="12" y="31"/>
                    </a:lnTo>
                    <a:lnTo>
                      <a:pt x="21" y="28"/>
                    </a:lnTo>
                    <a:lnTo>
                      <a:pt x="29" y="26"/>
                    </a:lnTo>
                    <a:lnTo>
                      <a:pt x="39" y="25"/>
                    </a:lnTo>
                    <a:lnTo>
                      <a:pt x="48" y="22"/>
                    </a:lnTo>
                    <a:lnTo>
                      <a:pt x="58" y="21"/>
                    </a:lnTo>
                    <a:lnTo>
                      <a:pt x="67" y="19"/>
                    </a:lnTo>
                    <a:lnTo>
                      <a:pt x="75" y="18"/>
                    </a:lnTo>
                    <a:lnTo>
                      <a:pt x="82" y="17"/>
                    </a:lnTo>
                    <a:lnTo>
                      <a:pt x="90" y="14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5"/>
                    </a:lnTo>
                    <a:lnTo>
                      <a:pt x="113" y="0"/>
                    </a:lnTo>
                    <a:lnTo>
                      <a:pt x="113" y="305"/>
                    </a:lnTo>
                    <a:close/>
                  </a:path>
                </a:pathLst>
              </a:custGeom>
              <a:solidFill>
                <a:srgbClr val="FF292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06" name="Group 234"/>
            <p:cNvGrpSpPr>
              <a:grpSpLocks/>
            </p:cNvGrpSpPr>
            <p:nvPr/>
          </p:nvGrpSpPr>
          <p:grpSpPr bwMode="auto">
            <a:xfrm>
              <a:off x="5328" y="2352"/>
              <a:ext cx="144" cy="1287"/>
              <a:chOff x="5328" y="2448"/>
              <a:chExt cx="144" cy="1287"/>
            </a:xfrm>
          </p:grpSpPr>
          <p:sp>
            <p:nvSpPr>
              <p:cNvPr id="3254" name="Freeform 182"/>
              <p:cNvSpPr>
                <a:spLocks/>
              </p:cNvSpPr>
              <p:nvPr/>
            </p:nvSpPr>
            <p:spPr bwMode="auto">
              <a:xfrm flipH="1" flipV="1">
                <a:off x="5328" y="3168"/>
                <a:ext cx="140" cy="567"/>
              </a:xfrm>
              <a:custGeom>
                <a:avLst/>
                <a:gdLst>
                  <a:gd name="T0" fmla="*/ 113 w 113"/>
                  <a:gd name="T1" fmla="*/ 306 h 306"/>
                  <a:gd name="T2" fmla="*/ 107 w 113"/>
                  <a:gd name="T3" fmla="*/ 301 h 306"/>
                  <a:gd name="T4" fmla="*/ 102 w 113"/>
                  <a:gd name="T5" fmla="*/ 297 h 306"/>
                  <a:gd name="T6" fmla="*/ 96 w 113"/>
                  <a:gd name="T7" fmla="*/ 294 h 306"/>
                  <a:gd name="T8" fmla="*/ 90 w 113"/>
                  <a:gd name="T9" fmla="*/ 291 h 306"/>
                  <a:gd name="T10" fmla="*/ 82 w 113"/>
                  <a:gd name="T11" fmla="*/ 289 h 306"/>
                  <a:gd name="T12" fmla="*/ 75 w 113"/>
                  <a:gd name="T13" fmla="*/ 288 h 306"/>
                  <a:gd name="T14" fmla="*/ 67 w 113"/>
                  <a:gd name="T15" fmla="*/ 286 h 306"/>
                  <a:gd name="T16" fmla="*/ 58 w 113"/>
                  <a:gd name="T17" fmla="*/ 285 h 306"/>
                  <a:gd name="T18" fmla="*/ 48 w 113"/>
                  <a:gd name="T19" fmla="*/ 284 h 306"/>
                  <a:gd name="T20" fmla="*/ 39 w 113"/>
                  <a:gd name="T21" fmla="*/ 281 h 306"/>
                  <a:gd name="T22" fmla="*/ 29 w 113"/>
                  <a:gd name="T23" fmla="*/ 280 h 306"/>
                  <a:gd name="T24" fmla="*/ 21 w 113"/>
                  <a:gd name="T25" fmla="*/ 277 h 306"/>
                  <a:gd name="T26" fmla="*/ 12 w 113"/>
                  <a:gd name="T27" fmla="*/ 275 h 306"/>
                  <a:gd name="T28" fmla="*/ 6 w 113"/>
                  <a:gd name="T29" fmla="*/ 269 h 306"/>
                  <a:gd name="T30" fmla="*/ 1 w 113"/>
                  <a:gd name="T31" fmla="*/ 264 h 306"/>
                  <a:gd name="T32" fmla="*/ 0 w 113"/>
                  <a:gd name="T33" fmla="*/ 257 h 306"/>
                  <a:gd name="T34" fmla="*/ 0 w 113"/>
                  <a:gd name="T35" fmla="*/ 51 h 306"/>
                  <a:gd name="T36" fmla="*/ 1 w 113"/>
                  <a:gd name="T37" fmla="*/ 43 h 306"/>
                  <a:gd name="T38" fmla="*/ 6 w 113"/>
                  <a:gd name="T39" fmla="*/ 38 h 306"/>
                  <a:gd name="T40" fmla="*/ 12 w 113"/>
                  <a:gd name="T41" fmla="*/ 33 h 306"/>
                  <a:gd name="T42" fmla="*/ 21 w 113"/>
                  <a:gd name="T43" fmla="*/ 30 h 306"/>
                  <a:gd name="T44" fmla="*/ 29 w 113"/>
                  <a:gd name="T45" fmla="*/ 28 h 306"/>
                  <a:gd name="T46" fmla="*/ 39 w 113"/>
                  <a:gd name="T47" fmla="*/ 26 h 306"/>
                  <a:gd name="T48" fmla="*/ 48 w 113"/>
                  <a:gd name="T49" fmla="*/ 24 h 306"/>
                  <a:gd name="T50" fmla="*/ 58 w 113"/>
                  <a:gd name="T51" fmla="*/ 22 h 306"/>
                  <a:gd name="T52" fmla="*/ 67 w 113"/>
                  <a:gd name="T53" fmla="*/ 21 h 306"/>
                  <a:gd name="T54" fmla="*/ 75 w 113"/>
                  <a:gd name="T55" fmla="*/ 18 h 306"/>
                  <a:gd name="T56" fmla="*/ 82 w 113"/>
                  <a:gd name="T57" fmla="*/ 17 h 306"/>
                  <a:gd name="T58" fmla="*/ 90 w 113"/>
                  <a:gd name="T59" fmla="*/ 15 h 306"/>
                  <a:gd name="T60" fmla="*/ 96 w 113"/>
                  <a:gd name="T61" fmla="*/ 12 h 306"/>
                  <a:gd name="T62" fmla="*/ 102 w 113"/>
                  <a:gd name="T63" fmla="*/ 9 h 306"/>
                  <a:gd name="T64" fmla="*/ 107 w 113"/>
                  <a:gd name="T65" fmla="*/ 6 h 306"/>
                  <a:gd name="T66" fmla="*/ 113 w 113"/>
                  <a:gd name="T67" fmla="*/ 0 h 306"/>
                  <a:gd name="T68" fmla="*/ 113 w 113"/>
                  <a:gd name="T6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6">
                    <a:moveTo>
                      <a:pt x="113" y="306"/>
                    </a:moveTo>
                    <a:lnTo>
                      <a:pt x="107" y="301"/>
                    </a:lnTo>
                    <a:lnTo>
                      <a:pt x="102" y="297"/>
                    </a:lnTo>
                    <a:lnTo>
                      <a:pt x="96" y="294"/>
                    </a:lnTo>
                    <a:lnTo>
                      <a:pt x="90" y="291"/>
                    </a:lnTo>
                    <a:lnTo>
                      <a:pt x="82" y="289"/>
                    </a:lnTo>
                    <a:lnTo>
                      <a:pt x="75" y="288"/>
                    </a:lnTo>
                    <a:lnTo>
                      <a:pt x="67" y="286"/>
                    </a:lnTo>
                    <a:lnTo>
                      <a:pt x="58" y="285"/>
                    </a:lnTo>
                    <a:lnTo>
                      <a:pt x="48" y="284"/>
                    </a:lnTo>
                    <a:lnTo>
                      <a:pt x="39" y="281"/>
                    </a:lnTo>
                    <a:lnTo>
                      <a:pt x="29" y="280"/>
                    </a:lnTo>
                    <a:lnTo>
                      <a:pt x="21" y="277"/>
                    </a:lnTo>
                    <a:lnTo>
                      <a:pt x="12" y="275"/>
                    </a:lnTo>
                    <a:lnTo>
                      <a:pt x="6" y="269"/>
                    </a:lnTo>
                    <a:lnTo>
                      <a:pt x="1" y="264"/>
                    </a:lnTo>
                    <a:lnTo>
                      <a:pt x="0" y="257"/>
                    </a:lnTo>
                    <a:lnTo>
                      <a:pt x="0" y="51"/>
                    </a:lnTo>
                    <a:lnTo>
                      <a:pt x="1" y="43"/>
                    </a:lnTo>
                    <a:lnTo>
                      <a:pt x="6" y="38"/>
                    </a:lnTo>
                    <a:lnTo>
                      <a:pt x="12" y="33"/>
                    </a:lnTo>
                    <a:lnTo>
                      <a:pt x="21" y="30"/>
                    </a:lnTo>
                    <a:lnTo>
                      <a:pt x="29" y="28"/>
                    </a:lnTo>
                    <a:lnTo>
                      <a:pt x="39" y="26"/>
                    </a:lnTo>
                    <a:lnTo>
                      <a:pt x="48" y="24"/>
                    </a:lnTo>
                    <a:lnTo>
                      <a:pt x="58" y="22"/>
                    </a:lnTo>
                    <a:lnTo>
                      <a:pt x="67" y="21"/>
                    </a:lnTo>
                    <a:lnTo>
                      <a:pt x="75" y="18"/>
                    </a:lnTo>
                    <a:lnTo>
                      <a:pt x="82" y="17"/>
                    </a:lnTo>
                    <a:lnTo>
                      <a:pt x="90" y="15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6"/>
                    </a:lnTo>
                    <a:lnTo>
                      <a:pt x="113" y="0"/>
                    </a:lnTo>
                    <a:lnTo>
                      <a:pt x="113" y="306"/>
                    </a:lnTo>
                    <a:close/>
                  </a:path>
                </a:pathLst>
              </a:custGeom>
              <a:solidFill>
                <a:srgbClr val="CC00E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53" name="Freeform 181"/>
              <p:cNvSpPr>
                <a:spLocks/>
              </p:cNvSpPr>
              <p:nvPr/>
            </p:nvSpPr>
            <p:spPr bwMode="auto">
              <a:xfrm flipH="1" flipV="1">
                <a:off x="5328" y="2832"/>
                <a:ext cx="140" cy="567"/>
              </a:xfrm>
              <a:custGeom>
                <a:avLst/>
                <a:gdLst>
                  <a:gd name="T0" fmla="*/ 113 w 113"/>
                  <a:gd name="T1" fmla="*/ 306 h 306"/>
                  <a:gd name="T2" fmla="*/ 107 w 113"/>
                  <a:gd name="T3" fmla="*/ 301 h 306"/>
                  <a:gd name="T4" fmla="*/ 102 w 113"/>
                  <a:gd name="T5" fmla="*/ 297 h 306"/>
                  <a:gd name="T6" fmla="*/ 96 w 113"/>
                  <a:gd name="T7" fmla="*/ 294 h 306"/>
                  <a:gd name="T8" fmla="*/ 90 w 113"/>
                  <a:gd name="T9" fmla="*/ 292 h 306"/>
                  <a:gd name="T10" fmla="*/ 82 w 113"/>
                  <a:gd name="T11" fmla="*/ 289 h 306"/>
                  <a:gd name="T12" fmla="*/ 75 w 113"/>
                  <a:gd name="T13" fmla="*/ 288 h 306"/>
                  <a:gd name="T14" fmla="*/ 67 w 113"/>
                  <a:gd name="T15" fmla="*/ 285 h 306"/>
                  <a:gd name="T16" fmla="*/ 58 w 113"/>
                  <a:gd name="T17" fmla="*/ 284 h 306"/>
                  <a:gd name="T18" fmla="*/ 48 w 113"/>
                  <a:gd name="T19" fmla="*/ 282 h 306"/>
                  <a:gd name="T20" fmla="*/ 39 w 113"/>
                  <a:gd name="T21" fmla="*/ 281 h 306"/>
                  <a:gd name="T22" fmla="*/ 29 w 113"/>
                  <a:gd name="T23" fmla="*/ 280 h 306"/>
                  <a:gd name="T24" fmla="*/ 21 w 113"/>
                  <a:gd name="T25" fmla="*/ 277 h 306"/>
                  <a:gd name="T26" fmla="*/ 12 w 113"/>
                  <a:gd name="T27" fmla="*/ 275 h 306"/>
                  <a:gd name="T28" fmla="*/ 6 w 113"/>
                  <a:gd name="T29" fmla="*/ 270 h 306"/>
                  <a:gd name="T30" fmla="*/ 1 w 113"/>
                  <a:gd name="T31" fmla="*/ 263 h 306"/>
                  <a:gd name="T32" fmla="*/ 0 w 113"/>
                  <a:gd name="T33" fmla="*/ 255 h 306"/>
                  <a:gd name="T34" fmla="*/ 0 w 113"/>
                  <a:gd name="T35" fmla="*/ 51 h 306"/>
                  <a:gd name="T36" fmla="*/ 1 w 113"/>
                  <a:gd name="T37" fmla="*/ 43 h 306"/>
                  <a:gd name="T38" fmla="*/ 6 w 113"/>
                  <a:gd name="T39" fmla="*/ 37 h 306"/>
                  <a:gd name="T40" fmla="*/ 12 w 113"/>
                  <a:gd name="T41" fmla="*/ 31 h 306"/>
                  <a:gd name="T42" fmla="*/ 21 w 113"/>
                  <a:gd name="T43" fmla="*/ 29 h 306"/>
                  <a:gd name="T44" fmla="*/ 29 w 113"/>
                  <a:gd name="T45" fmla="*/ 26 h 306"/>
                  <a:gd name="T46" fmla="*/ 39 w 113"/>
                  <a:gd name="T47" fmla="*/ 25 h 306"/>
                  <a:gd name="T48" fmla="*/ 48 w 113"/>
                  <a:gd name="T49" fmla="*/ 24 h 306"/>
                  <a:gd name="T50" fmla="*/ 58 w 113"/>
                  <a:gd name="T51" fmla="*/ 22 h 306"/>
                  <a:gd name="T52" fmla="*/ 67 w 113"/>
                  <a:gd name="T53" fmla="*/ 21 h 306"/>
                  <a:gd name="T54" fmla="*/ 75 w 113"/>
                  <a:gd name="T55" fmla="*/ 19 h 306"/>
                  <a:gd name="T56" fmla="*/ 82 w 113"/>
                  <a:gd name="T57" fmla="*/ 17 h 306"/>
                  <a:gd name="T58" fmla="*/ 90 w 113"/>
                  <a:gd name="T59" fmla="*/ 15 h 306"/>
                  <a:gd name="T60" fmla="*/ 96 w 113"/>
                  <a:gd name="T61" fmla="*/ 12 h 306"/>
                  <a:gd name="T62" fmla="*/ 102 w 113"/>
                  <a:gd name="T63" fmla="*/ 9 h 306"/>
                  <a:gd name="T64" fmla="*/ 107 w 113"/>
                  <a:gd name="T65" fmla="*/ 6 h 306"/>
                  <a:gd name="T66" fmla="*/ 113 w 113"/>
                  <a:gd name="T67" fmla="*/ 0 h 306"/>
                  <a:gd name="T68" fmla="*/ 113 w 113"/>
                  <a:gd name="T6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6">
                    <a:moveTo>
                      <a:pt x="113" y="306"/>
                    </a:moveTo>
                    <a:lnTo>
                      <a:pt x="107" y="301"/>
                    </a:lnTo>
                    <a:lnTo>
                      <a:pt x="102" y="297"/>
                    </a:lnTo>
                    <a:lnTo>
                      <a:pt x="96" y="294"/>
                    </a:lnTo>
                    <a:lnTo>
                      <a:pt x="90" y="292"/>
                    </a:lnTo>
                    <a:lnTo>
                      <a:pt x="82" y="289"/>
                    </a:lnTo>
                    <a:lnTo>
                      <a:pt x="75" y="288"/>
                    </a:lnTo>
                    <a:lnTo>
                      <a:pt x="67" y="285"/>
                    </a:lnTo>
                    <a:lnTo>
                      <a:pt x="58" y="284"/>
                    </a:lnTo>
                    <a:lnTo>
                      <a:pt x="48" y="282"/>
                    </a:lnTo>
                    <a:lnTo>
                      <a:pt x="39" y="281"/>
                    </a:lnTo>
                    <a:lnTo>
                      <a:pt x="29" y="280"/>
                    </a:lnTo>
                    <a:lnTo>
                      <a:pt x="21" y="277"/>
                    </a:lnTo>
                    <a:lnTo>
                      <a:pt x="12" y="275"/>
                    </a:lnTo>
                    <a:lnTo>
                      <a:pt x="6" y="270"/>
                    </a:lnTo>
                    <a:lnTo>
                      <a:pt x="1" y="263"/>
                    </a:lnTo>
                    <a:lnTo>
                      <a:pt x="0" y="255"/>
                    </a:lnTo>
                    <a:lnTo>
                      <a:pt x="0" y="51"/>
                    </a:lnTo>
                    <a:lnTo>
                      <a:pt x="1" y="43"/>
                    </a:lnTo>
                    <a:lnTo>
                      <a:pt x="6" y="37"/>
                    </a:lnTo>
                    <a:lnTo>
                      <a:pt x="12" y="31"/>
                    </a:lnTo>
                    <a:lnTo>
                      <a:pt x="21" y="29"/>
                    </a:lnTo>
                    <a:lnTo>
                      <a:pt x="29" y="26"/>
                    </a:lnTo>
                    <a:lnTo>
                      <a:pt x="39" y="25"/>
                    </a:lnTo>
                    <a:lnTo>
                      <a:pt x="48" y="24"/>
                    </a:lnTo>
                    <a:lnTo>
                      <a:pt x="58" y="22"/>
                    </a:lnTo>
                    <a:lnTo>
                      <a:pt x="67" y="21"/>
                    </a:lnTo>
                    <a:lnTo>
                      <a:pt x="75" y="19"/>
                    </a:lnTo>
                    <a:lnTo>
                      <a:pt x="82" y="17"/>
                    </a:lnTo>
                    <a:lnTo>
                      <a:pt x="90" y="15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6"/>
                    </a:lnTo>
                    <a:lnTo>
                      <a:pt x="113" y="0"/>
                    </a:lnTo>
                    <a:lnTo>
                      <a:pt x="113" y="306"/>
                    </a:lnTo>
                    <a:close/>
                  </a:path>
                </a:pathLst>
              </a:custGeom>
              <a:solidFill>
                <a:srgbClr val="2D03F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52" name="Freeform 180"/>
              <p:cNvSpPr>
                <a:spLocks/>
              </p:cNvSpPr>
              <p:nvPr/>
            </p:nvSpPr>
            <p:spPr bwMode="auto">
              <a:xfrm flipH="1" flipV="1">
                <a:off x="5328" y="2448"/>
                <a:ext cx="144" cy="567"/>
              </a:xfrm>
              <a:custGeom>
                <a:avLst/>
                <a:gdLst>
                  <a:gd name="T0" fmla="*/ 113 w 113"/>
                  <a:gd name="T1" fmla="*/ 305 h 305"/>
                  <a:gd name="T2" fmla="*/ 107 w 113"/>
                  <a:gd name="T3" fmla="*/ 300 h 305"/>
                  <a:gd name="T4" fmla="*/ 102 w 113"/>
                  <a:gd name="T5" fmla="*/ 296 h 305"/>
                  <a:gd name="T6" fmla="*/ 96 w 113"/>
                  <a:gd name="T7" fmla="*/ 294 h 305"/>
                  <a:gd name="T8" fmla="*/ 90 w 113"/>
                  <a:gd name="T9" fmla="*/ 291 h 305"/>
                  <a:gd name="T10" fmla="*/ 82 w 113"/>
                  <a:gd name="T11" fmla="*/ 288 h 305"/>
                  <a:gd name="T12" fmla="*/ 75 w 113"/>
                  <a:gd name="T13" fmla="*/ 287 h 305"/>
                  <a:gd name="T14" fmla="*/ 67 w 113"/>
                  <a:gd name="T15" fmla="*/ 285 h 305"/>
                  <a:gd name="T16" fmla="*/ 58 w 113"/>
                  <a:gd name="T17" fmla="*/ 283 h 305"/>
                  <a:gd name="T18" fmla="*/ 48 w 113"/>
                  <a:gd name="T19" fmla="*/ 282 h 305"/>
                  <a:gd name="T20" fmla="*/ 39 w 113"/>
                  <a:gd name="T21" fmla="*/ 281 h 305"/>
                  <a:gd name="T22" fmla="*/ 29 w 113"/>
                  <a:gd name="T23" fmla="*/ 279 h 305"/>
                  <a:gd name="T24" fmla="*/ 21 w 113"/>
                  <a:gd name="T25" fmla="*/ 277 h 305"/>
                  <a:gd name="T26" fmla="*/ 12 w 113"/>
                  <a:gd name="T27" fmla="*/ 274 h 305"/>
                  <a:gd name="T28" fmla="*/ 6 w 113"/>
                  <a:gd name="T29" fmla="*/ 269 h 305"/>
                  <a:gd name="T30" fmla="*/ 1 w 113"/>
                  <a:gd name="T31" fmla="*/ 263 h 305"/>
                  <a:gd name="T32" fmla="*/ 0 w 113"/>
                  <a:gd name="T33" fmla="*/ 255 h 305"/>
                  <a:gd name="T34" fmla="*/ 0 w 113"/>
                  <a:gd name="T35" fmla="*/ 49 h 305"/>
                  <a:gd name="T36" fmla="*/ 1 w 113"/>
                  <a:gd name="T37" fmla="*/ 41 h 305"/>
                  <a:gd name="T38" fmla="*/ 6 w 113"/>
                  <a:gd name="T39" fmla="*/ 36 h 305"/>
                  <a:gd name="T40" fmla="*/ 12 w 113"/>
                  <a:gd name="T41" fmla="*/ 31 h 305"/>
                  <a:gd name="T42" fmla="*/ 21 w 113"/>
                  <a:gd name="T43" fmla="*/ 28 h 305"/>
                  <a:gd name="T44" fmla="*/ 29 w 113"/>
                  <a:gd name="T45" fmla="*/ 26 h 305"/>
                  <a:gd name="T46" fmla="*/ 39 w 113"/>
                  <a:gd name="T47" fmla="*/ 24 h 305"/>
                  <a:gd name="T48" fmla="*/ 48 w 113"/>
                  <a:gd name="T49" fmla="*/ 22 h 305"/>
                  <a:gd name="T50" fmla="*/ 58 w 113"/>
                  <a:gd name="T51" fmla="*/ 21 h 305"/>
                  <a:gd name="T52" fmla="*/ 67 w 113"/>
                  <a:gd name="T53" fmla="*/ 19 h 305"/>
                  <a:gd name="T54" fmla="*/ 75 w 113"/>
                  <a:gd name="T55" fmla="*/ 18 h 305"/>
                  <a:gd name="T56" fmla="*/ 82 w 113"/>
                  <a:gd name="T57" fmla="*/ 17 h 305"/>
                  <a:gd name="T58" fmla="*/ 90 w 113"/>
                  <a:gd name="T59" fmla="*/ 14 h 305"/>
                  <a:gd name="T60" fmla="*/ 96 w 113"/>
                  <a:gd name="T61" fmla="*/ 12 h 305"/>
                  <a:gd name="T62" fmla="*/ 102 w 113"/>
                  <a:gd name="T63" fmla="*/ 9 h 305"/>
                  <a:gd name="T64" fmla="*/ 107 w 113"/>
                  <a:gd name="T65" fmla="*/ 5 h 305"/>
                  <a:gd name="T66" fmla="*/ 113 w 113"/>
                  <a:gd name="T67" fmla="*/ 0 h 305"/>
                  <a:gd name="T68" fmla="*/ 113 w 113"/>
                  <a:gd name="T6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3" h="305">
                    <a:moveTo>
                      <a:pt x="113" y="305"/>
                    </a:moveTo>
                    <a:lnTo>
                      <a:pt x="107" y="300"/>
                    </a:lnTo>
                    <a:lnTo>
                      <a:pt x="102" y="296"/>
                    </a:lnTo>
                    <a:lnTo>
                      <a:pt x="96" y="294"/>
                    </a:lnTo>
                    <a:lnTo>
                      <a:pt x="90" y="291"/>
                    </a:lnTo>
                    <a:lnTo>
                      <a:pt x="82" y="288"/>
                    </a:lnTo>
                    <a:lnTo>
                      <a:pt x="75" y="287"/>
                    </a:lnTo>
                    <a:lnTo>
                      <a:pt x="67" y="285"/>
                    </a:lnTo>
                    <a:lnTo>
                      <a:pt x="58" y="283"/>
                    </a:lnTo>
                    <a:lnTo>
                      <a:pt x="48" y="282"/>
                    </a:lnTo>
                    <a:lnTo>
                      <a:pt x="39" y="281"/>
                    </a:lnTo>
                    <a:lnTo>
                      <a:pt x="29" y="279"/>
                    </a:lnTo>
                    <a:lnTo>
                      <a:pt x="21" y="277"/>
                    </a:lnTo>
                    <a:lnTo>
                      <a:pt x="12" y="274"/>
                    </a:lnTo>
                    <a:lnTo>
                      <a:pt x="6" y="269"/>
                    </a:lnTo>
                    <a:lnTo>
                      <a:pt x="1" y="263"/>
                    </a:lnTo>
                    <a:lnTo>
                      <a:pt x="0" y="255"/>
                    </a:lnTo>
                    <a:lnTo>
                      <a:pt x="0" y="49"/>
                    </a:lnTo>
                    <a:lnTo>
                      <a:pt x="1" y="41"/>
                    </a:lnTo>
                    <a:lnTo>
                      <a:pt x="6" y="36"/>
                    </a:lnTo>
                    <a:lnTo>
                      <a:pt x="12" y="31"/>
                    </a:lnTo>
                    <a:lnTo>
                      <a:pt x="21" y="28"/>
                    </a:lnTo>
                    <a:lnTo>
                      <a:pt x="29" y="26"/>
                    </a:lnTo>
                    <a:lnTo>
                      <a:pt x="39" y="24"/>
                    </a:lnTo>
                    <a:lnTo>
                      <a:pt x="48" y="22"/>
                    </a:lnTo>
                    <a:lnTo>
                      <a:pt x="58" y="21"/>
                    </a:lnTo>
                    <a:lnTo>
                      <a:pt x="67" y="19"/>
                    </a:lnTo>
                    <a:lnTo>
                      <a:pt x="75" y="18"/>
                    </a:lnTo>
                    <a:lnTo>
                      <a:pt x="82" y="17"/>
                    </a:lnTo>
                    <a:lnTo>
                      <a:pt x="90" y="14"/>
                    </a:lnTo>
                    <a:lnTo>
                      <a:pt x="96" y="12"/>
                    </a:lnTo>
                    <a:lnTo>
                      <a:pt x="102" y="9"/>
                    </a:lnTo>
                    <a:lnTo>
                      <a:pt x="107" y="5"/>
                    </a:lnTo>
                    <a:lnTo>
                      <a:pt x="113" y="0"/>
                    </a:lnTo>
                    <a:lnTo>
                      <a:pt x="113" y="305"/>
                    </a:lnTo>
                    <a:close/>
                  </a:path>
                </a:pathLst>
              </a:custGeom>
              <a:solidFill>
                <a:srgbClr val="02E1F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05" name="Group 233"/>
            <p:cNvGrpSpPr>
              <a:grpSpLocks/>
            </p:cNvGrpSpPr>
            <p:nvPr/>
          </p:nvGrpSpPr>
          <p:grpSpPr bwMode="auto">
            <a:xfrm>
              <a:off x="3072" y="288"/>
              <a:ext cx="2247" cy="3834"/>
              <a:chOff x="3120" y="288"/>
              <a:chExt cx="2247" cy="3834"/>
            </a:xfrm>
          </p:grpSpPr>
          <p:sp>
            <p:nvSpPr>
              <p:cNvPr id="3258" name="Freeform 186"/>
              <p:cNvSpPr>
                <a:spLocks/>
              </p:cNvSpPr>
              <p:nvPr/>
            </p:nvSpPr>
            <p:spPr bwMode="auto">
              <a:xfrm>
                <a:off x="3120" y="288"/>
                <a:ext cx="2247" cy="3834"/>
              </a:xfrm>
              <a:custGeom>
                <a:avLst/>
                <a:gdLst>
                  <a:gd name="T0" fmla="*/ 0 w 1972"/>
                  <a:gd name="T1" fmla="*/ 3149 h 3259"/>
                  <a:gd name="T2" fmla="*/ 0 w 1972"/>
                  <a:gd name="T3" fmla="*/ 96 h 3259"/>
                  <a:gd name="T4" fmla="*/ 1 w 1972"/>
                  <a:gd name="T5" fmla="*/ 80 h 3259"/>
                  <a:gd name="T6" fmla="*/ 7 w 1972"/>
                  <a:gd name="T7" fmla="*/ 63 h 3259"/>
                  <a:gd name="T8" fmla="*/ 14 w 1972"/>
                  <a:gd name="T9" fmla="*/ 48 h 3259"/>
                  <a:gd name="T10" fmla="*/ 25 w 1972"/>
                  <a:gd name="T11" fmla="*/ 32 h 3259"/>
                  <a:gd name="T12" fmla="*/ 38 w 1972"/>
                  <a:gd name="T13" fmla="*/ 19 h 3259"/>
                  <a:gd name="T14" fmla="*/ 55 w 1972"/>
                  <a:gd name="T15" fmla="*/ 9 h 3259"/>
                  <a:gd name="T16" fmla="*/ 72 w 1972"/>
                  <a:gd name="T17" fmla="*/ 3 h 3259"/>
                  <a:gd name="T18" fmla="*/ 93 w 1972"/>
                  <a:gd name="T19" fmla="*/ 0 h 3259"/>
                  <a:gd name="T20" fmla="*/ 1892 w 1972"/>
                  <a:gd name="T21" fmla="*/ 0 h 3259"/>
                  <a:gd name="T22" fmla="*/ 1907 w 1972"/>
                  <a:gd name="T23" fmla="*/ 1 h 3259"/>
                  <a:gd name="T24" fmla="*/ 1920 w 1972"/>
                  <a:gd name="T25" fmla="*/ 6 h 3259"/>
                  <a:gd name="T26" fmla="*/ 1935 w 1972"/>
                  <a:gd name="T27" fmla="*/ 14 h 3259"/>
                  <a:gd name="T28" fmla="*/ 1947 w 1972"/>
                  <a:gd name="T29" fmla="*/ 25 h 3259"/>
                  <a:gd name="T30" fmla="*/ 1957 w 1972"/>
                  <a:gd name="T31" fmla="*/ 38 h 3259"/>
                  <a:gd name="T32" fmla="*/ 1965 w 1972"/>
                  <a:gd name="T33" fmla="*/ 52 h 3259"/>
                  <a:gd name="T34" fmla="*/ 1970 w 1972"/>
                  <a:gd name="T35" fmla="*/ 66 h 3259"/>
                  <a:gd name="T36" fmla="*/ 1972 w 1972"/>
                  <a:gd name="T37" fmla="*/ 82 h 3259"/>
                  <a:gd name="T38" fmla="*/ 1972 w 1972"/>
                  <a:gd name="T39" fmla="*/ 3164 h 3259"/>
                  <a:gd name="T40" fmla="*/ 1970 w 1972"/>
                  <a:gd name="T41" fmla="*/ 3179 h 3259"/>
                  <a:gd name="T42" fmla="*/ 1965 w 1972"/>
                  <a:gd name="T43" fmla="*/ 3195 h 3259"/>
                  <a:gd name="T44" fmla="*/ 1957 w 1972"/>
                  <a:gd name="T45" fmla="*/ 3210 h 3259"/>
                  <a:gd name="T46" fmla="*/ 1946 w 1972"/>
                  <a:gd name="T47" fmla="*/ 3226 h 3259"/>
                  <a:gd name="T48" fmla="*/ 1932 w 1972"/>
                  <a:gd name="T49" fmla="*/ 3239 h 3259"/>
                  <a:gd name="T50" fmla="*/ 1918 w 1972"/>
                  <a:gd name="T51" fmla="*/ 3250 h 3259"/>
                  <a:gd name="T52" fmla="*/ 1902 w 1972"/>
                  <a:gd name="T53" fmla="*/ 3257 h 3259"/>
                  <a:gd name="T54" fmla="*/ 1885 w 1972"/>
                  <a:gd name="T55" fmla="*/ 3259 h 3259"/>
                  <a:gd name="T56" fmla="*/ 109 w 1972"/>
                  <a:gd name="T57" fmla="*/ 3259 h 3259"/>
                  <a:gd name="T58" fmla="*/ 92 w 1972"/>
                  <a:gd name="T59" fmla="*/ 3258 h 3259"/>
                  <a:gd name="T60" fmla="*/ 72 w 1972"/>
                  <a:gd name="T61" fmla="*/ 3253 h 3259"/>
                  <a:gd name="T62" fmla="*/ 54 w 1972"/>
                  <a:gd name="T63" fmla="*/ 3244 h 3259"/>
                  <a:gd name="T64" fmla="*/ 37 w 1972"/>
                  <a:gd name="T65" fmla="*/ 3232 h 3259"/>
                  <a:gd name="T66" fmla="*/ 23 w 1972"/>
                  <a:gd name="T67" fmla="*/ 3217 h 3259"/>
                  <a:gd name="T68" fmla="*/ 11 w 1972"/>
                  <a:gd name="T69" fmla="*/ 3197 h 3259"/>
                  <a:gd name="T70" fmla="*/ 2 w 1972"/>
                  <a:gd name="T71" fmla="*/ 3175 h 3259"/>
                  <a:gd name="T72" fmla="*/ 0 w 1972"/>
                  <a:gd name="T73" fmla="*/ 3149 h 3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72" h="3259">
                    <a:moveTo>
                      <a:pt x="0" y="3149"/>
                    </a:moveTo>
                    <a:lnTo>
                      <a:pt x="0" y="96"/>
                    </a:lnTo>
                    <a:lnTo>
                      <a:pt x="1" y="80"/>
                    </a:lnTo>
                    <a:lnTo>
                      <a:pt x="7" y="63"/>
                    </a:lnTo>
                    <a:lnTo>
                      <a:pt x="14" y="48"/>
                    </a:lnTo>
                    <a:lnTo>
                      <a:pt x="25" y="32"/>
                    </a:lnTo>
                    <a:lnTo>
                      <a:pt x="38" y="19"/>
                    </a:lnTo>
                    <a:lnTo>
                      <a:pt x="55" y="9"/>
                    </a:lnTo>
                    <a:lnTo>
                      <a:pt x="72" y="3"/>
                    </a:lnTo>
                    <a:lnTo>
                      <a:pt x="93" y="0"/>
                    </a:lnTo>
                    <a:lnTo>
                      <a:pt x="1892" y="0"/>
                    </a:lnTo>
                    <a:lnTo>
                      <a:pt x="1907" y="1"/>
                    </a:lnTo>
                    <a:lnTo>
                      <a:pt x="1920" y="6"/>
                    </a:lnTo>
                    <a:lnTo>
                      <a:pt x="1935" y="14"/>
                    </a:lnTo>
                    <a:lnTo>
                      <a:pt x="1947" y="25"/>
                    </a:lnTo>
                    <a:lnTo>
                      <a:pt x="1957" y="38"/>
                    </a:lnTo>
                    <a:lnTo>
                      <a:pt x="1965" y="52"/>
                    </a:lnTo>
                    <a:lnTo>
                      <a:pt x="1970" y="66"/>
                    </a:lnTo>
                    <a:lnTo>
                      <a:pt x="1972" y="82"/>
                    </a:lnTo>
                    <a:lnTo>
                      <a:pt x="1972" y="3164"/>
                    </a:lnTo>
                    <a:lnTo>
                      <a:pt x="1970" y="3179"/>
                    </a:lnTo>
                    <a:lnTo>
                      <a:pt x="1965" y="3195"/>
                    </a:lnTo>
                    <a:lnTo>
                      <a:pt x="1957" y="3210"/>
                    </a:lnTo>
                    <a:lnTo>
                      <a:pt x="1946" y="3226"/>
                    </a:lnTo>
                    <a:lnTo>
                      <a:pt x="1932" y="3239"/>
                    </a:lnTo>
                    <a:lnTo>
                      <a:pt x="1918" y="3250"/>
                    </a:lnTo>
                    <a:lnTo>
                      <a:pt x="1902" y="3257"/>
                    </a:lnTo>
                    <a:lnTo>
                      <a:pt x="1885" y="3259"/>
                    </a:lnTo>
                    <a:lnTo>
                      <a:pt x="109" y="3259"/>
                    </a:lnTo>
                    <a:lnTo>
                      <a:pt x="92" y="3258"/>
                    </a:lnTo>
                    <a:lnTo>
                      <a:pt x="72" y="3253"/>
                    </a:lnTo>
                    <a:lnTo>
                      <a:pt x="54" y="3244"/>
                    </a:lnTo>
                    <a:lnTo>
                      <a:pt x="37" y="3232"/>
                    </a:lnTo>
                    <a:lnTo>
                      <a:pt x="23" y="3217"/>
                    </a:lnTo>
                    <a:lnTo>
                      <a:pt x="11" y="3197"/>
                    </a:lnTo>
                    <a:lnTo>
                      <a:pt x="2" y="3175"/>
                    </a:lnTo>
                    <a:lnTo>
                      <a:pt x="0" y="3149"/>
                    </a:lnTo>
                    <a:close/>
                  </a:path>
                </a:pathLst>
              </a:custGeom>
              <a:solidFill>
                <a:srgbClr val="FFEFC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62" name="Rectangle 190"/>
              <p:cNvSpPr>
                <a:spLocks noChangeArrowheads="1"/>
              </p:cNvSpPr>
              <p:nvPr/>
            </p:nvSpPr>
            <p:spPr bwMode="auto">
              <a:xfrm>
                <a:off x="3216" y="384"/>
                <a:ext cx="2112" cy="36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302" name="Group 230"/>
            <p:cNvGrpSpPr>
              <a:grpSpLocks/>
            </p:cNvGrpSpPr>
            <p:nvPr/>
          </p:nvGrpSpPr>
          <p:grpSpPr bwMode="auto">
            <a:xfrm>
              <a:off x="2688" y="240"/>
              <a:ext cx="480" cy="3984"/>
              <a:chOff x="4032" y="192"/>
              <a:chExt cx="480" cy="3984"/>
            </a:xfrm>
          </p:grpSpPr>
          <p:sp>
            <p:nvSpPr>
              <p:cNvPr id="3280" name="Rectangle 208"/>
              <p:cNvSpPr>
                <a:spLocks noChangeArrowheads="1"/>
              </p:cNvSpPr>
              <p:nvPr/>
            </p:nvSpPr>
            <p:spPr bwMode="auto">
              <a:xfrm>
                <a:off x="4080" y="240"/>
                <a:ext cx="362" cy="3834"/>
              </a:xfrm>
              <a:prstGeom prst="rect">
                <a:avLst/>
              </a:prstGeom>
              <a:solidFill>
                <a:srgbClr val="BFCCD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281" name="Group 209"/>
              <p:cNvGrpSpPr>
                <a:grpSpLocks/>
              </p:cNvGrpSpPr>
              <p:nvPr/>
            </p:nvGrpSpPr>
            <p:grpSpPr bwMode="auto">
              <a:xfrm>
                <a:off x="4032" y="1920"/>
                <a:ext cx="480" cy="336"/>
                <a:chOff x="3408" y="2400"/>
                <a:chExt cx="432" cy="336"/>
              </a:xfrm>
            </p:grpSpPr>
            <p:sp>
              <p:nvSpPr>
                <p:cNvPr id="3265" name="Oval 193"/>
                <p:cNvSpPr>
                  <a:spLocks noChangeArrowheads="1"/>
                </p:cNvSpPr>
                <p:nvPr/>
              </p:nvSpPr>
              <p:spPr bwMode="auto">
                <a:xfrm>
                  <a:off x="3408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66" name="Oval 194"/>
                <p:cNvSpPr>
                  <a:spLocks noChangeArrowheads="1"/>
                </p:cNvSpPr>
                <p:nvPr/>
              </p:nvSpPr>
              <p:spPr bwMode="auto">
                <a:xfrm>
                  <a:off x="3744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2" name="AutoShape 200"/>
                <p:cNvSpPr>
                  <a:spLocks noChangeArrowheads="1"/>
                </p:cNvSpPr>
                <p:nvPr/>
              </p:nvSpPr>
              <p:spPr bwMode="auto">
                <a:xfrm>
                  <a:off x="3408" y="2400"/>
                  <a:ext cx="432" cy="336"/>
                </a:xfrm>
                <a:custGeom>
                  <a:avLst/>
                  <a:gdLst>
                    <a:gd name="G0" fmla="+- 7485 0 0"/>
                    <a:gd name="G1" fmla="+- -10851540 0 0"/>
                    <a:gd name="G2" fmla="+- 0 0 -10851540"/>
                    <a:gd name="T0" fmla="*/ 0 256 1"/>
                    <a:gd name="T1" fmla="*/ 180 256 1"/>
                    <a:gd name="G3" fmla="+- -10851540 T0 T1"/>
                    <a:gd name="T2" fmla="*/ 0 256 1"/>
                    <a:gd name="T3" fmla="*/ 90 256 1"/>
                    <a:gd name="G4" fmla="+- -10851540 T2 T3"/>
                    <a:gd name="G5" fmla="*/ G4 2 1"/>
                    <a:gd name="T4" fmla="*/ 90 256 1"/>
                    <a:gd name="T5" fmla="*/ 0 256 1"/>
                    <a:gd name="G6" fmla="+- -10851540 T4 T5"/>
                    <a:gd name="G7" fmla="*/ G6 2 1"/>
                    <a:gd name="G8" fmla="abs -1085154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7485"/>
                    <a:gd name="G18" fmla="*/ 7485 1 2"/>
                    <a:gd name="G19" fmla="+- G18 5400 0"/>
                    <a:gd name="G20" fmla="cos G19 -10851540"/>
                    <a:gd name="G21" fmla="sin G19 -10851540"/>
                    <a:gd name="G22" fmla="+- G20 10800 0"/>
                    <a:gd name="G23" fmla="+- G21 10800 0"/>
                    <a:gd name="G24" fmla="+- 10800 0 G20"/>
                    <a:gd name="G25" fmla="+- 7485 10800 0"/>
                    <a:gd name="G26" fmla="?: G9 G17 G25"/>
                    <a:gd name="G27" fmla="?: G9 0 21600"/>
                    <a:gd name="G28" fmla="cos 10800 -10851540"/>
                    <a:gd name="G29" fmla="sin 10800 -10851540"/>
                    <a:gd name="G30" fmla="sin 7485 -1085154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-10851540 G34 0"/>
                    <a:gd name="G36" fmla="?: G6 G35 G31"/>
                    <a:gd name="G37" fmla="+- 21600 0 G36"/>
                    <a:gd name="G38" fmla="?: G4 0 G33"/>
                    <a:gd name="G39" fmla="?: -1085154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1944 w 21600"/>
                    <a:gd name="T15" fmla="*/ 8523 h 21600"/>
                    <a:gd name="T16" fmla="*/ 10800 w 21600"/>
                    <a:gd name="T17" fmla="*/ 3315 h 21600"/>
                    <a:gd name="T18" fmla="*/ 19656 w 21600"/>
                    <a:gd name="T19" fmla="*/ 8523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3550" y="8936"/>
                      </a:moveTo>
                      <a:cubicBezTo>
                        <a:pt x="4401" y="5627"/>
                        <a:pt x="7383" y="3314"/>
                        <a:pt x="10800" y="3315"/>
                      </a:cubicBezTo>
                      <a:cubicBezTo>
                        <a:pt x="14216" y="3315"/>
                        <a:pt x="17198" y="5627"/>
                        <a:pt x="18049" y="8936"/>
                      </a:cubicBezTo>
                      <a:lnTo>
                        <a:pt x="21259" y="8110"/>
                      </a:lnTo>
                      <a:cubicBezTo>
                        <a:pt x="20032" y="3337"/>
                        <a:pt x="15728" y="-1"/>
                        <a:pt x="10799" y="0"/>
                      </a:cubicBezTo>
                      <a:cubicBezTo>
                        <a:pt x="5871" y="0"/>
                        <a:pt x="1567" y="3337"/>
                        <a:pt x="340" y="811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4" name="Freeform 202"/>
                <p:cNvSpPr>
                  <a:spLocks/>
                </p:cNvSpPr>
                <p:nvPr/>
              </p:nvSpPr>
              <p:spPr bwMode="auto">
                <a:xfrm>
                  <a:off x="3600" y="2525"/>
                  <a:ext cx="65" cy="67"/>
                </a:xfrm>
                <a:custGeom>
                  <a:avLst/>
                  <a:gdLst>
                    <a:gd name="T0" fmla="*/ 57 w 57"/>
                    <a:gd name="T1" fmla="*/ 21 h 57"/>
                    <a:gd name="T2" fmla="*/ 57 w 57"/>
                    <a:gd name="T3" fmla="*/ 16 h 57"/>
                    <a:gd name="T4" fmla="*/ 56 w 57"/>
                    <a:gd name="T5" fmla="*/ 12 h 57"/>
                    <a:gd name="T6" fmla="*/ 52 w 57"/>
                    <a:gd name="T7" fmla="*/ 8 h 57"/>
                    <a:gd name="T8" fmla="*/ 47 w 57"/>
                    <a:gd name="T9" fmla="*/ 4 h 57"/>
                    <a:gd name="T10" fmla="*/ 41 w 57"/>
                    <a:gd name="T11" fmla="*/ 2 h 57"/>
                    <a:gd name="T12" fmla="*/ 34 w 57"/>
                    <a:gd name="T13" fmla="*/ 0 h 57"/>
                    <a:gd name="T14" fmla="*/ 27 w 57"/>
                    <a:gd name="T15" fmla="*/ 0 h 57"/>
                    <a:gd name="T16" fmla="*/ 18 w 57"/>
                    <a:gd name="T17" fmla="*/ 3 h 57"/>
                    <a:gd name="T18" fmla="*/ 11 w 57"/>
                    <a:gd name="T19" fmla="*/ 8 h 57"/>
                    <a:gd name="T20" fmla="*/ 5 w 57"/>
                    <a:gd name="T21" fmla="*/ 14 h 57"/>
                    <a:gd name="T22" fmla="*/ 1 w 57"/>
                    <a:gd name="T23" fmla="*/ 24 h 57"/>
                    <a:gd name="T24" fmla="*/ 0 w 57"/>
                    <a:gd name="T25" fmla="*/ 33 h 57"/>
                    <a:gd name="T26" fmla="*/ 1 w 57"/>
                    <a:gd name="T27" fmla="*/ 42 h 57"/>
                    <a:gd name="T28" fmla="*/ 6 w 57"/>
                    <a:gd name="T29" fmla="*/ 49 h 57"/>
                    <a:gd name="T30" fmla="*/ 13 w 57"/>
                    <a:gd name="T31" fmla="*/ 55 h 57"/>
                    <a:gd name="T32" fmla="*/ 25 w 57"/>
                    <a:gd name="T33" fmla="*/ 57 h 57"/>
                    <a:gd name="T34" fmla="*/ 41 w 57"/>
                    <a:gd name="T35" fmla="*/ 55 h 57"/>
                    <a:gd name="T36" fmla="*/ 41 w 57"/>
                    <a:gd name="T37" fmla="*/ 47 h 57"/>
                    <a:gd name="T38" fmla="*/ 34 w 57"/>
                    <a:gd name="T39" fmla="*/ 39 h 57"/>
                    <a:gd name="T40" fmla="*/ 30 w 57"/>
                    <a:gd name="T41" fmla="*/ 35 h 57"/>
                    <a:gd name="T42" fmla="*/ 29 w 57"/>
                    <a:gd name="T43" fmla="*/ 31 h 57"/>
                    <a:gd name="T44" fmla="*/ 28 w 57"/>
                    <a:gd name="T45" fmla="*/ 24 h 57"/>
                    <a:gd name="T46" fmla="*/ 30 w 57"/>
                    <a:gd name="T47" fmla="*/ 18 h 57"/>
                    <a:gd name="T48" fmla="*/ 40 w 57"/>
                    <a:gd name="T49" fmla="*/ 20 h 57"/>
                    <a:gd name="T50" fmla="*/ 51 w 57"/>
                    <a:gd name="T51" fmla="*/ 25 h 57"/>
                    <a:gd name="T52" fmla="*/ 56 w 57"/>
                    <a:gd name="T53" fmla="*/ 24 h 57"/>
                    <a:gd name="T54" fmla="*/ 57 w 57"/>
                    <a:gd name="T55" fmla="*/ 22 h 57"/>
                    <a:gd name="T56" fmla="*/ 57 w 57"/>
                    <a:gd name="T57" fmla="*/ 21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57" h="57">
                      <a:moveTo>
                        <a:pt x="57" y="21"/>
                      </a:moveTo>
                      <a:lnTo>
                        <a:pt x="57" y="16"/>
                      </a:lnTo>
                      <a:lnTo>
                        <a:pt x="56" y="12"/>
                      </a:lnTo>
                      <a:lnTo>
                        <a:pt x="52" y="8"/>
                      </a:lnTo>
                      <a:lnTo>
                        <a:pt x="47" y="4"/>
                      </a:lnTo>
                      <a:lnTo>
                        <a:pt x="41" y="2"/>
                      </a:lnTo>
                      <a:lnTo>
                        <a:pt x="34" y="0"/>
                      </a:lnTo>
                      <a:lnTo>
                        <a:pt x="27" y="0"/>
                      </a:lnTo>
                      <a:lnTo>
                        <a:pt x="18" y="3"/>
                      </a:lnTo>
                      <a:lnTo>
                        <a:pt x="11" y="8"/>
                      </a:lnTo>
                      <a:lnTo>
                        <a:pt x="5" y="14"/>
                      </a:lnTo>
                      <a:lnTo>
                        <a:pt x="1" y="24"/>
                      </a:lnTo>
                      <a:lnTo>
                        <a:pt x="0" y="33"/>
                      </a:lnTo>
                      <a:lnTo>
                        <a:pt x="1" y="42"/>
                      </a:lnTo>
                      <a:lnTo>
                        <a:pt x="6" y="49"/>
                      </a:lnTo>
                      <a:lnTo>
                        <a:pt x="13" y="55"/>
                      </a:lnTo>
                      <a:lnTo>
                        <a:pt x="25" y="57"/>
                      </a:lnTo>
                      <a:lnTo>
                        <a:pt x="41" y="55"/>
                      </a:lnTo>
                      <a:lnTo>
                        <a:pt x="41" y="47"/>
                      </a:lnTo>
                      <a:lnTo>
                        <a:pt x="34" y="39"/>
                      </a:lnTo>
                      <a:lnTo>
                        <a:pt x="30" y="35"/>
                      </a:lnTo>
                      <a:lnTo>
                        <a:pt x="29" y="31"/>
                      </a:lnTo>
                      <a:lnTo>
                        <a:pt x="28" y="24"/>
                      </a:lnTo>
                      <a:lnTo>
                        <a:pt x="30" y="18"/>
                      </a:lnTo>
                      <a:lnTo>
                        <a:pt x="40" y="20"/>
                      </a:lnTo>
                      <a:lnTo>
                        <a:pt x="51" y="25"/>
                      </a:lnTo>
                      <a:lnTo>
                        <a:pt x="56" y="24"/>
                      </a:lnTo>
                      <a:lnTo>
                        <a:pt x="57" y="22"/>
                      </a:lnTo>
                      <a:lnTo>
                        <a:pt x="57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9" name="Freeform 207"/>
                <p:cNvSpPr>
                  <a:spLocks/>
                </p:cNvSpPr>
                <p:nvPr/>
              </p:nvSpPr>
              <p:spPr bwMode="auto">
                <a:xfrm>
                  <a:off x="3600" y="2592"/>
                  <a:ext cx="96" cy="48"/>
                </a:xfrm>
                <a:custGeom>
                  <a:avLst/>
                  <a:gdLst>
                    <a:gd name="T0" fmla="*/ 0 w 528"/>
                    <a:gd name="T1" fmla="*/ 0 h 240"/>
                    <a:gd name="T2" fmla="*/ 0 w 528"/>
                    <a:gd name="T3" fmla="*/ 240 h 240"/>
                    <a:gd name="T4" fmla="*/ 528 w 528"/>
                    <a:gd name="T5" fmla="*/ 240 h 240"/>
                    <a:gd name="T6" fmla="*/ 528 w 528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8" h="240">
                      <a:moveTo>
                        <a:pt x="0" y="0"/>
                      </a:moveTo>
                      <a:lnTo>
                        <a:pt x="0" y="240"/>
                      </a:lnTo>
                      <a:lnTo>
                        <a:pt x="528" y="240"/>
                      </a:lnTo>
                      <a:lnTo>
                        <a:pt x="528" y="0"/>
                      </a:lnTo>
                    </a:path>
                  </a:pathLst>
                </a:custGeom>
                <a:noFill/>
                <a:ln w="762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282" name="Group 210"/>
              <p:cNvGrpSpPr>
                <a:grpSpLocks/>
              </p:cNvGrpSpPr>
              <p:nvPr/>
            </p:nvGrpSpPr>
            <p:grpSpPr bwMode="auto">
              <a:xfrm>
                <a:off x="4032" y="768"/>
                <a:ext cx="480" cy="336"/>
                <a:chOff x="3408" y="2400"/>
                <a:chExt cx="432" cy="336"/>
              </a:xfrm>
            </p:grpSpPr>
            <p:sp>
              <p:nvSpPr>
                <p:cNvPr id="3283" name="Oval 211"/>
                <p:cNvSpPr>
                  <a:spLocks noChangeArrowheads="1"/>
                </p:cNvSpPr>
                <p:nvPr/>
              </p:nvSpPr>
              <p:spPr bwMode="auto">
                <a:xfrm>
                  <a:off x="3408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4" name="Oval 212"/>
                <p:cNvSpPr>
                  <a:spLocks noChangeArrowheads="1"/>
                </p:cNvSpPr>
                <p:nvPr/>
              </p:nvSpPr>
              <p:spPr bwMode="auto">
                <a:xfrm>
                  <a:off x="3744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5" name="AutoShape 213"/>
                <p:cNvSpPr>
                  <a:spLocks noChangeArrowheads="1"/>
                </p:cNvSpPr>
                <p:nvPr/>
              </p:nvSpPr>
              <p:spPr bwMode="auto">
                <a:xfrm>
                  <a:off x="3408" y="2400"/>
                  <a:ext cx="432" cy="336"/>
                </a:xfrm>
                <a:custGeom>
                  <a:avLst/>
                  <a:gdLst>
                    <a:gd name="G0" fmla="+- 7485 0 0"/>
                    <a:gd name="G1" fmla="+- -10851540 0 0"/>
                    <a:gd name="G2" fmla="+- 0 0 -10851540"/>
                    <a:gd name="T0" fmla="*/ 0 256 1"/>
                    <a:gd name="T1" fmla="*/ 180 256 1"/>
                    <a:gd name="G3" fmla="+- -10851540 T0 T1"/>
                    <a:gd name="T2" fmla="*/ 0 256 1"/>
                    <a:gd name="T3" fmla="*/ 90 256 1"/>
                    <a:gd name="G4" fmla="+- -10851540 T2 T3"/>
                    <a:gd name="G5" fmla="*/ G4 2 1"/>
                    <a:gd name="T4" fmla="*/ 90 256 1"/>
                    <a:gd name="T5" fmla="*/ 0 256 1"/>
                    <a:gd name="G6" fmla="+- -10851540 T4 T5"/>
                    <a:gd name="G7" fmla="*/ G6 2 1"/>
                    <a:gd name="G8" fmla="abs -1085154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7485"/>
                    <a:gd name="G18" fmla="*/ 7485 1 2"/>
                    <a:gd name="G19" fmla="+- G18 5400 0"/>
                    <a:gd name="G20" fmla="cos G19 -10851540"/>
                    <a:gd name="G21" fmla="sin G19 -10851540"/>
                    <a:gd name="G22" fmla="+- G20 10800 0"/>
                    <a:gd name="G23" fmla="+- G21 10800 0"/>
                    <a:gd name="G24" fmla="+- 10800 0 G20"/>
                    <a:gd name="G25" fmla="+- 7485 10800 0"/>
                    <a:gd name="G26" fmla="?: G9 G17 G25"/>
                    <a:gd name="G27" fmla="?: G9 0 21600"/>
                    <a:gd name="G28" fmla="cos 10800 -10851540"/>
                    <a:gd name="G29" fmla="sin 10800 -10851540"/>
                    <a:gd name="G30" fmla="sin 7485 -1085154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-10851540 G34 0"/>
                    <a:gd name="G36" fmla="?: G6 G35 G31"/>
                    <a:gd name="G37" fmla="+- 21600 0 G36"/>
                    <a:gd name="G38" fmla="?: G4 0 G33"/>
                    <a:gd name="G39" fmla="?: -1085154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1944 w 21600"/>
                    <a:gd name="T15" fmla="*/ 8523 h 21600"/>
                    <a:gd name="T16" fmla="*/ 10800 w 21600"/>
                    <a:gd name="T17" fmla="*/ 3315 h 21600"/>
                    <a:gd name="T18" fmla="*/ 19656 w 21600"/>
                    <a:gd name="T19" fmla="*/ 8523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3550" y="8936"/>
                      </a:moveTo>
                      <a:cubicBezTo>
                        <a:pt x="4401" y="5627"/>
                        <a:pt x="7383" y="3314"/>
                        <a:pt x="10800" y="3315"/>
                      </a:cubicBezTo>
                      <a:cubicBezTo>
                        <a:pt x="14216" y="3315"/>
                        <a:pt x="17198" y="5627"/>
                        <a:pt x="18049" y="8936"/>
                      </a:cubicBezTo>
                      <a:lnTo>
                        <a:pt x="21259" y="8110"/>
                      </a:lnTo>
                      <a:cubicBezTo>
                        <a:pt x="20032" y="3337"/>
                        <a:pt x="15728" y="-1"/>
                        <a:pt x="10799" y="0"/>
                      </a:cubicBezTo>
                      <a:cubicBezTo>
                        <a:pt x="5871" y="0"/>
                        <a:pt x="1567" y="3337"/>
                        <a:pt x="340" y="811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6" name="Freeform 214"/>
                <p:cNvSpPr>
                  <a:spLocks/>
                </p:cNvSpPr>
                <p:nvPr/>
              </p:nvSpPr>
              <p:spPr bwMode="auto">
                <a:xfrm>
                  <a:off x="3600" y="2525"/>
                  <a:ext cx="65" cy="67"/>
                </a:xfrm>
                <a:custGeom>
                  <a:avLst/>
                  <a:gdLst>
                    <a:gd name="T0" fmla="*/ 57 w 57"/>
                    <a:gd name="T1" fmla="*/ 21 h 57"/>
                    <a:gd name="T2" fmla="*/ 57 w 57"/>
                    <a:gd name="T3" fmla="*/ 16 h 57"/>
                    <a:gd name="T4" fmla="*/ 56 w 57"/>
                    <a:gd name="T5" fmla="*/ 12 h 57"/>
                    <a:gd name="T6" fmla="*/ 52 w 57"/>
                    <a:gd name="T7" fmla="*/ 8 h 57"/>
                    <a:gd name="T8" fmla="*/ 47 w 57"/>
                    <a:gd name="T9" fmla="*/ 4 h 57"/>
                    <a:gd name="T10" fmla="*/ 41 w 57"/>
                    <a:gd name="T11" fmla="*/ 2 h 57"/>
                    <a:gd name="T12" fmla="*/ 34 w 57"/>
                    <a:gd name="T13" fmla="*/ 0 h 57"/>
                    <a:gd name="T14" fmla="*/ 27 w 57"/>
                    <a:gd name="T15" fmla="*/ 0 h 57"/>
                    <a:gd name="T16" fmla="*/ 18 w 57"/>
                    <a:gd name="T17" fmla="*/ 3 h 57"/>
                    <a:gd name="T18" fmla="*/ 11 w 57"/>
                    <a:gd name="T19" fmla="*/ 8 h 57"/>
                    <a:gd name="T20" fmla="*/ 5 w 57"/>
                    <a:gd name="T21" fmla="*/ 14 h 57"/>
                    <a:gd name="T22" fmla="*/ 1 w 57"/>
                    <a:gd name="T23" fmla="*/ 24 h 57"/>
                    <a:gd name="T24" fmla="*/ 0 w 57"/>
                    <a:gd name="T25" fmla="*/ 33 h 57"/>
                    <a:gd name="T26" fmla="*/ 1 w 57"/>
                    <a:gd name="T27" fmla="*/ 42 h 57"/>
                    <a:gd name="T28" fmla="*/ 6 w 57"/>
                    <a:gd name="T29" fmla="*/ 49 h 57"/>
                    <a:gd name="T30" fmla="*/ 13 w 57"/>
                    <a:gd name="T31" fmla="*/ 55 h 57"/>
                    <a:gd name="T32" fmla="*/ 25 w 57"/>
                    <a:gd name="T33" fmla="*/ 57 h 57"/>
                    <a:gd name="T34" fmla="*/ 41 w 57"/>
                    <a:gd name="T35" fmla="*/ 55 h 57"/>
                    <a:gd name="T36" fmla="*/ 41 w 57"/>
                    <a:gd name="T37" fmla="*/ 47 h 57"/>
                    <a:gd name="T38" fmla="*/ 34 w 57"/>
                    <a:gd name="T39" fmla="*/ 39 h 57"/>
                    <a:gd name="T40" fmla="*/ 30 w 57"/>
                    <a:gd name="T41" fmla="*/ 35 h 57"/>
                    <a:gd name="T42" fmla="*/ 29 w 57"/>
                    <a:gd name="T43" fmla="*/ 31 h 57"/>
                    <a:gd name="T44" fmla="*/ 28 w 57"/>
                    <a:gd name="T45" fmla="*/ 24 h 57"/>
                    <a:gd name="T46" fmla="*/ 30 w 57"/>
                    <a:gd name="T47" fmla="*/ 18 h 57"/>
                    <a:gd name="T48" fmla="*/ 40 w 57"/>
                    <a:gd name="T49" fmla="*/ 20 h 57"/>
                    <a:gd name="T50" fmla="*/ 51 w 57"/>
                    <a:gd name="T51" fmla="*/ 25 h 57"/>
                    <a:gd name="T52" fmla="*/ 56 w 57"/>
                    <a:gd name="T53" fmla="*/ 24 h 57"/>
                    <a:gd name="T54" fmla="*/ 57 w 57"/>
                    <a:gd name="T55" fmla="*/ 22 h 57"/>
                    <a:gd name="T56" fmla="*/ 57 w 57"/>
                    <a:gd name="T57" fmla="*/ 21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57" h="57">
                      <a:moveTo>
                        <a:pt x="57" y="21"/>
                      </a:moveTo>
                      <a:lnTo>
                        <a:pt x="57" y="16"/>
                      </a:lnTo>
                      <a:lnTo>
                        <a:pt x="56" y="12"/>
                      </a:lnTo>
                      <a:lnTo>
                        <a:pt x="52" y="8"/>
                      </a:lnTo>
                      <a:lnTo>
                        <a:pt x="47" y="4"/>
                      </a:lnTo>
                      <a:lnTo>
                        <a:pt x="41" y="2"/>
                      </a:lnTo>
                      <a:lnTo>
                        <a:pt x="34" y="0"/>
                      </a:lnTo>
                      <a:lnTo>
                        <a:pt x="27" y="0"/>
                      </a:lnTo>
                      <a:lnTo>
                        <a:pt x="18" y="3"/>
                      </a:lnTo>
                      <a:lnTo>
                        <a:pt x="11" y="8"/>
                      </a:lnTo>
                      <a:lnTo>
                        <a:pt x="5" y="14"/>
                      </a:lnTo>
                      <a:lnTo>
                        <a:pt x="1" y="24"/>
                      </a:lnTo>
                      <a:lnTo>
                        <a:pt x="0" y="33"/>
                      </a:lnTo>
                      <a:lnTo>
                        <a:pt x="1" y="42"/>
                      </a:lnTo>
                      <a:lnTo>
                        <a:pt x="6" y="49"/>
                      </a:lnTo>
                      <a:lnTo>
                        <a:pt x="13" y="55"/>
                      </a:lnTo>
                      <a:lnTo>
                        <a:pt x="25" y="57"/>
                      </a:lnTo>
                      <a:lnTo>
                        <a:pt x="41" y="55"/>
                      </a:lnTo>
                      <a:lnTo>
                        <a:pt x="41" y="47"/>
                      </a:lnTo>
                      <a:lnTo>
                        <a:pt x="34" y="39"/>
                      </a:lnTo>
                      <a:lnTo>
                        <a:pt x="30" y="35"/>
                      </a:lnTo>
                      <a:lnTo>
                        <a:pt x="29" y="31"/>
                      </a:lnTo>
                      <a:lnTo>
                        <a:pt x="28" y="24"/>
                      </a:lnTo>
                      <a:lnTo>
                        <a:pt x="30" y="18"/>
                      </a:lnTo>
                      <a:lnTo>
                        <a:pt x="40" y="20"/>
                      </a:lnTo>
                      <a:lnTo>
                        <a:pt x="51" y="25"/>
                      </a:lnTo>
                      <a:lnTo>
                        <a:pt x="56" y="24"/>
                      </a:lnTo>
                      <a:lnTo>
                        <a:pt x="57" y="22"/>
                      </a:lnTo>
                      <a:lnTo>
                        <a:pt x="57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87" name="Freeform 215"/>
                <p:cNvSpPr>
                  <a:spLocks/>
                </p:cNvSpPr>
                <p:nvPr/>
              </p:nvSpPr>
              <p:spPr bwMode="auto">
                <a:xfrm>
                  <a:off x="3600" y="2592"/>
                  <a:ext cx="96" cy="48"/>
                </a:xfrm>
                <a:custGeom>
                  <a:avLst/>
                  <a:gdLst>
                    <a:gd name="T0" fmla="*/ 0 w 528"/>
                    <a:gd name="T1" fmla="*/ 0 h 240"/>
                    <a:gd name="T2" fmla="*/ 0 w 528"/>
                    <a:gd name="T3" fmla="*/ 240 h 240"/>
                    <a:gd name="T4" fmla="*/ 528 w 528"/>
                    <a:gd name="T5" fmla="*/ 240 h 240"/>
                    <a:gd name="T6" fmla="*/ 528 w 528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8" h="240">
                      <a:moveTo>
                        <a:pt x="0" y="0"/>
                      </a:moveTo>
                      <a:lnTo>
                        <a:pt x="0" y="240"/>
                      </a:lnTo>
                      <a:lnTo>
                        <a:pt x="528" y="240"/>
                      </a:lnTo>
                      <a:lnTo>
                        <a:pt x="528" y="0"/>
                      </a:lnTo>
                    </a:path>
                  </a:pathLst>
                </a:custGeom>
                <a:noFill/>
                <a:ln w="762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288" name="Group 216"/>
              <p:cNvGrpSpPr>
                <a:grpSpLocks/>
              </p:cNvGrpSpPr>
              <p:nvPr/>
            </p:nvGrpSpPr>
            <p:grpSpPr bwMode="auto">
              <a:xfrm>
                <a:off x="4032" y="3264"/>
                <a:ext cx="480" cy="336"/>
                <a:chOff x="3408" y="2400"/>
                <a:chExt cx="432" cy="336"/>
              </a:xfrm>
            </p:grpSpPr>
            <p:sp>
              <p:nvSpPr>
                <p:cNvPr id="3289" name="Oval 217"/>
                <p:cNvSpPr>
                  <a:spLocks noChangeArrowheads="1"/>
                </p:cNvSpPr>
                <p:nvPr/>
              </p:nvSpPr>
              <p:spPr bwMode="auto">
                <a:xfrm>
                  <a:off x="3408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90" name="Oval 218"/>
                <p:cNvSpPr>
                  <a:spLocks noChangeArrowheads="1"/>
                </p:cNvSpPr>
                <p:nvPr/>
              </p:nvSpPr>
              <p:spPr bwMode="auto">
                <a:xfrm>
                  <a:off x="3744" y="2496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91" name="AutoShape 219"/>
                <p:cNvSpPr>
                  <a:spLocks noChangeArrowheads="1"/>
                </p:cNvSpPr>
                <p:nvPr/>
              </p:nvSpPr>
              <p:spPr bwMode="auto">
                <a:xfrm>
                  <a:off x="3408" y="2400"/>
                  <a:ext cx="432" cy="336"/>
                </a:xfrm>
                <a:custGeom>
                  <a:avLst/>
                  <a:gdLst>
                    <a:gd name="G0" fmla="+- 7485 0 0"/>
                    <a:gd name="G1" fmla="+- -10851540 0 0"/>
                    <a:gd name="G2" fmla="+- 0 0 -10851540"/>
                    <a:gd name="T0" fmla="*/ 0 256 1"/>
                    <a:gd name="T1" fmla="*/ 180 256 1"/>
                    <a:gd name="G3" fmla="+- -10851540 T0 T1"/>
                    <a:gd name="T2" fmla="*/ 0 256 1"/>
                    <a:gd name="T3" fmla="*/ 90 256 1"/>
                    <a:gd name="G4" fmla="+- -10851540 T2 T3"/>
                    <a:gd name="G5" fmla="*/ G4 2 1"/>
                    <a:gd name="T4" fmla="*/ 90 256 1"/>
                    <a:gd name="T5" fmla="*/ 0 256 1"/>
                    <a:gd name="G6" fmla="+- -10851540 T4 T5"/>
                    <a:gd name="G7" fmla="*/ G6 2 1"/>
                    <a:gd name="G8" fmla="abs -1085154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7485"/>
                    <a:gd name="G18" fmla="*/ 7485 1 2"/>
                    <a:gd name="G19" fmla="+- G18 5400 0"/>
                    <a:gd name="G20" fmla="cos G19 -10851540"/>
                    <a:gd name="G21" fmla="sin G19 -10851540"/>
                    <a:gd name="G22" fmla="+- G20 10800 0"/>
                    <a:gd name="G23" fmla="+- G21 10800 0"/>
                    <a:gd name="G24" fmla="+- 10800 0 G20"/>
                    <a:gd name="G25" fmla="+- 7485 10800 0"/>
                    <a:gd name="G26" fmla="?: G9 G17 G25"/>
                    <a:gd name="G27" fmla="?: G9 0 21600"/>
                    <a:gd name="G28" fmla="cos 10800 -10851540"/>
                    <a:gd name="G29" fmla="sin 10800 -10851540"/>
                    <a:gd name="G30" fmla="sin 7485 -1085154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-10851540 G34 0"/>
                    <a:gd name="G36" fmla="?: G6 G35 G31"/>
                    <a:gd name="G37" fmla="+- 21600 0 G36"/>
                    <a:gd name="G38" fmla="?: G4 0 G33"/>
                    <a:gd name="G39" fmla="?: -1085154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1944 w 21600"/>
                    <a:gd name="T15" fmla="*/ 8523 h 21600"/>
                    <a:gd name="T16" fmla="*/ 10800 w 21600"/>
                    <a:gd name="T17" fmla="*/ 3315 h 21600"/>
                    <a:gd name="T18" fmla="*/ 19656 w 21600"/>
                    <a:gd name="T19" fmla="*/ 8523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3550" y="8936"/>
                      </a:moveTo>
                      <a:cubicBezTo>
                        <a:pt x="4401" y="5627"/>
                        <a:pt x="7383" y="3314"/>
                        <a:pt x="10800" y="3315"/>
                      </a:cubicBezTo>
                      <a:cubicBezTo>
                        <a:pt x="14216" y="3315"/>
                        <a:pt x="17198" y="5627"/>
                        <a:pt x="18049" y="8936"/>
                      </a:cubicBezTo>
                      <a:lnTo>
                        <a:pt x="21259" y="8110"/>
                      </a:lnTo>
                      <a:cubicBezTo>
                        <a:pt x="20032" y="3337"/>
                        <a:pt x="15728" y="-1"/>
                        <a:pt x="10799" y="0"/>
                      </a:cubicBezTo>
                      <a:cubicBezTo>
                        <a:pt x="5871" y="0"/>
                        <a:pt x="1567" y="3337"/>
                        <a:pt x="340" y="811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92" name="Freeform 220"/>
                <p:cNvSpPr>
                  <a:spLocks/>
                </p:cNvSpPr>
                <p:nvPr/>
              </p:nvSpPr>
              <p:spPr bwMode="auto">
                <a:xfrm>
                  <a:off x="3600" y="2525"/>
                  <a:ext cx="65" cy="67"/>
                </a:xfrm>
                <a:custGeom>
                  <a:avLst/>
                  <a:gdLst>
                    <a:gd name="T0" fmla="*/ 57 w 57"/>
                    <a:gd name="T1" fmla="*/ 21 h 57"/>
                    <a:gd name="T2" fmla="*/ 57 w 57"/>
                    <a:gd name="T3" fmla="*/ 16 h 57"/>
                    <a:gd name="T4" fmla="*/ 56 w 57"/>
                    <a:gd name="T5" fmla="*/ 12 h 57"/>
                    <a:gd name="T6" fmla="*/ 52 w 57"/>
                    <a:gd name="T7" fmla="*/ 8 h 57"/>
                    <a:gd name="T8" fmla="*/ 47 w 57"/>
                    <a:gd name="T9" fmla="*/ 4 h 57"/>
                    <a:gd name="T10" fmla="*/ 41 w 57"/>
                    <a:gd name="T11" fmla="*/ 2 h 57"/>
                    <a:gd name="T12" fmla="*/ 34 w 57"/>
                    <a:gd name="T13" fmla="*/ 0 h 57"/>
                    <a:gd name="T14" fmla="*/ 27 w 57"/>
                    <a:gd name="T15" fmla="*/ 0 h 57"/>
                    <a:gd name="T16" fmla="*/ 18 w 57"/>
                    <a:gd name="T17" fmla="*/ 3 h 57"/>
                    <a:gd name="T18" fmla="*/ 11 w 57"/>
                    <a:gd name="T19" fmla="*/ 8 h 57"/>
                    <a:gd name="T20" fmla="*/ 5 w 57"/>
                    <a:gd name="T21" fmla="*/ 14 h 57"/>
                    <a:gd name="T22" fmla="*/ 1 w 57"/>
                    <a:gd name="T23" fmla="*/ 24 h 57"/>
                    <a:gd name="T24" fmla="*/ 0 w 57"/>
                    <a:gd name="T25" fmla="*/ 33 h 57"/>
                    <a:gd name="T26" fmla="*/ 1 w 57"/>
                    <a:gd name="T27" fmla="*/ 42 h 57"/>
                    <a:gd name="T28" fmla="*/ 6 w 57"/>
                    <a:gd name="T29" fmla="*/ 49 h 57"/>
                    <a:gd name="T30" fmla="*/ 13 w 57"/>
                    <a:gd name="T31" fmla="*/ 55 h 57"/>
                    <a:gd name="T32" fmla="*/ 25 w 57"/>
                    <a:gd name="T33" fmla="*/ 57 h 57"/>
                    <a:gd name="T34" fmla="*/ 41 w 57"/>
                    <a:gd name="T35" fmla="*/ 55 h 57"/>
                    <a:gd name="T36" fmla="*/ 41 w 57"/>
                    <a:gd name="T37" fmla="*/ 47 h 57"/>
                    <a:gd name="T38" fmla="*/ 34 w 57"/>
                    <a:gd name="T39" fmla="*/ 39 h 57"/>
                    <a:gd name="T40" fmla="*/ 30 w 57"/>
                    <a:gd name="T41" fmla="*/ 35 h 57"/>
                    <a:gd name="T42" fmla="*/ 29 w 57"/>
                    <a:gd name="T43" fmla="*/ 31 h 57"/>
                    <a:gd name="T44" fmla="*/ 28 w 57"/>
                    <a:gd name="T45" fmla="*/ 24 h 57"/>
                    <a:gd name="T46" fmla="*/ 30 w 57"/>
                    <a:gd name="T47" fmla="*/ 18 h 57"/>
                    <a:gd name="T48" fmla="*/ 40 w 57"/>
                    <a:gd name="T49" fmla="*/ 20 h 57"/>
                    <a:gd name="T50" fmla="*/ 51 w 57"/>
                    <a:gd name="T51" fmla="*/ 25 h 57"/>
                    <a:gd name="T52" fmla="*/ 56 w 57"/>
                    <a:gd name="T53" fmla="*/ 24 h 57"/>
                    <a:gd name="T54" fmla="*/ 57 w 57"/>
                    <a:gd name="T55" fmla="*/ 22 h 57"/>
                    <a:gd name="T56" fmla="*/ 57 w 57"/>
                    <a:gd name="T57" fmla="*/ 21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57" h="57">
                      <a:moveTo>
                        <a:pt x="57" y="21"/>
                      </a:moveTo>
                      <a:lnTo>
                        <a:pt x="57" y="16"/>
                      </a:lnTo>
                      <a:lnTo>
                        <a:pt x="56" y="12"/>
                      </a:lnTo>
                      <a:lnTo>
                        <a:pt x="52" y="8"/>
                      </a:lnTo>
                      <a:lnTo>
                        <a:pt x="47" y="4"/>
                      </a:lnTo>
                      <a:lnTo>
                        <a:pt x="41" y="2"/>
                      </a:lnTo>
                      <a:lnTo>
                        <a:pt x="34" y="0"/>
                      </a:lnTo>
                      <a:lnTo>
                        <a:pt x="27" y="0"/>
                      </a:lnTo>
                      <a:lnTo>
                        <a:pt x="18" y="3"/>
                      </a:lnTo>
                      <a:lnTo>
                        <a:pt x="11" y="8"/>
                      </a:lnTo>
                      <a:lnTo>
                        <a:pt x="5" y="14"/>
                      </a:lnTo>
                      <a:lnTo>
                        <a:pt x="1" y="24"/>
                      </a:lnTo>
                      <a:lnTo>
                        <a:pt x="0" y="33"/>
                      </a:lnTo>
                      <a:lnTo>
                        <a:pt x="1" y="42"/>
                      </a:lnTo>
                      <a:lnTo>
                        <a:pt x="6" y="49"/>
                      </a:lnTo>
                      <a:lnTo>
                        <a:pt x="13" y="55"/>
                      </a:lnTo>
                      <a:lnTo>
                        <a:pt x="25" y="57"/>
                      </a:lnTo>
                      <a:lnTo>
                        <a:pt x="41" y="55"/>
                      </a:lnTo>
                      <a:lnTo>
                        <a:pt x="41" y="47"/>
                      </a:lnTo>
                      <a:lnTo>
                        <a:pt x="34" y="39"/>
                      </a:lnTo>
                      <a:lnTo>
                        <a:pt x="30" y="35"/>
                      </a:lnTo>
                      <a:lnTo>
                        <a:pt x="29" y="31"/>
                      </a:lnTo>
                      <a:lnTo>
                        <a:pt x="28" y="24"/>
                      </a:lnTo>
                      <a:lnTo>
                        <a:pt x="30" y="18"/>
                      </a:lnTo>
                      <a:lnTo>
                        <a:pt x="40" y="20"/>
                      </a:lnTo>
                      <a:lnTo>
                        <a:pt x="51" y="25"/>
                      </a:lnTo>
                      <a:lnTo>
                        <a:pt x="56" y="24"/>
                      </a:lnTo>
                      <a:lnTo>
                        <a:pt x="57" y="22"/>
                      </a:lnTo>
                      <a:lnTo>
                        <a:pt x="57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93" name="Freeform 221"/>
                <p:cNvSpPr>
                  <a:spLocks/>
                </p:cNvSpPr>
                <p:nvPr/>
              </p:nvSpPr>
              <p:spPr bwMode="auto">
                <a:xfrm>
                  <a:off x="3600" y="2592"/>
                  <a:ext cx="96" cy="48"/>
                </a:xfrm>
                <a:custGeom>
                  <a:avLst/>
                  <a:gdLst>
                    <a:gd name="T0" fmla="*/ 0 w 528"/>
                    <a:gd name="T1" fmla="*/ 0 h 240"/>
                    <a:gd name="T2" fmla="*/ 0 w 528"/>
                    <a:gd name="T3" fmla="*/ 240 h 240"/>
                    <a:gd name="T4" fmla="*/ 528 w 528"/>
                    <a:gd name="T5" fmla="*/ 240 h 240"/>
                    <a:gd name="T6" fmla="*/ 528 w 528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8" h="240">
                      <a:moveTo>
                        <a:pt x="0" y="0"/>
                      </a:moveTo>
                      <a:lnTo>
                        <a:pt x="0" y="240"/>
                      </a:lnTo>
                      <a:lnTo>
                        <a:pt x="528" y="240"/>
                      </a:lnTo>
                      <a:lnTo>
                        <a:pt x="528" y="0"/>
                      </a:lnTo>
                    </a:path>
                  </a:pathLst>
                </a:custGeom>
                <a:noFill/>
                <a:ln w="762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294" name="Freeform 222"/>
              <p:cNvSpPr>
                <a:spLocks/>
              </p:cNvSpPr>
              <p:nvPr/>
            </p:nvSpPr>
            <p:spPr bwMode="auto">
              <a:xfrm>
                <a:off x="4255" y="1392"/>
                <a:ext cx="65" cy="67"/>
              </a:xfrm>
              <a:custGeom>
                <a:avLst/>
                <a:gdLst>
                  <a:gd name="T0" fmla="*/ 57 w 57"/>
                  <a:gd name="T1" fmla="*/ 22 h 57"/>
                  <a:gd name="T2" fmla="*/ 57 w 57"/>
                  <a:gd name="T3" fmla="*/ 17 h 57"/>
                  <a:gd name="T4" fmla="*/ 56 w 57"/>
                  <a:gd name="T5" fmla="*/ 12 h 57"/>
                  <a:gd name="T6" fmla="*/ 52 w 57"/>
                  <a:gd name="T7" fmla="*/ 8 h 57"/>
                  <a:gd name="T8" fmla="*/ 47 w 57"/>
                  <a:gd name="T9" fmla="*/ 4 h 57"/>
                  <a:gd name="T10" fmla="*/ 41 w 57"/>
                  <a:gd name="T11" fmla="*/ 2 h 57"/>
                  <a:gd name="T12" fmla="*/ 34 w 57"/>
                  <a:gd name="T13" fmla="*/ 0 h 57"/>
                  <a:gd name="T14" fmla="*/ 27 w 57"/>
                  <a:gd name="T15" fmla="*/ 0 h 57"/>
                  <a:gd name="T16" fmla="*/ 18 w 57"/>
                  <a:gd name="T17" fmla="*/ 3 h 57"/>
                  <a:gd name="T18" fmla="*/ 11 w 57"/>
                  <a:gd name="T19" fmla="*/ 8 h 57"/>
                  <a:gd name="T20" fmla="*/ 5 w 57"/>
                  <a:gd name="T21" fmla="*/ 15 h 57"/>
                  <a:gd name="T22" fmla="*/ 1 w 57"/>
                  <a:gd name="T23" fmla="*/ 24 h 57"/>
                  <a:gd name="T24" fmla="*/ 0 w 57"/>
                  <a:gd name="T25" fmla="*/ 33 h 57"/>
                  <a:gd name="T26" fmla="*/ 1 w 57"/>
                  <a:gd name="T27" fmla="*/ 42 h 57"/>
                  <a:gd name="T28" fmla="*/ 6 w 57"/>
                  <a:gd name="T29" fmla="*/ 50 h 57"/>
                  <a:gd name="T30" fmla="*/ 13 w 57"/>
                  <a:gd name="T31" fmla="*/ 55 h 57"/>
                  <a:gd name="T32" fmla="*/ 25 w 57"/>
                  <a:gd name="T33" fmla="*/ 57 h 57"/>
                  <a:gd name="T34" fmla="*/ 41 w 57"/>
                  <a:gd name="T35" fmla="*/ 55 h 57"/>
                  <a:gd name="T36" fmla="*/ 41 w 57"/>
                  <a:gd name="T37" fmla="*/ 48 h 57"/>
                  <a:gd name="T38" fmla="*/ 34 w 57"/>
                  <a:gd name="T39" fmla="*/ 41 h 57"/>
                  <a:gd name="T40" fmla="*/ 30 w 57"/>
                  <a:gd name="T41" fmla="*/ 37 h 57"/>
                  <a:gd name="T42" fmla="*/ 29 w 57"/>
                  <a:gd name="T43" fmla="*/ 33 h 57"/>
                  <a:gd name="T44" fmla="*/ 28 w 57"/>
                  <a:gd name="T45" fmla="*/ 25 h 57"/>
                  <a:gd name="T46" fmla="*/ 30 w 57"/>
                  <a:gd name="T47" fmla="*/ 19 h 57"/>
                  <a:gd name="T48" fmla="*/ 40 w 57"/>
                  <a:gd name="T49" fmla="*/ 21 h 57"/>
                  <a:gd name="T50" fmla="*/ 51 w 57"/>
                  <a:gd name="T51" fmla="*/ 25 h 57"/>
                  <a:gd name="T52" fmla="*/ 56 w 57"/>
                  <a:gd name="T53" fmla="*/ 25 h 57"/>
                  <a:gd name="T54" fmla="*/ 57 w 57"/>
                  <a:gd name="T55" fmla="*/ 24 h 57"/>
                  <a:gd name="T56" fmla="*/ 57 w 57"/>
                  <a:gd name="T57" fmla="*/ 2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" h="57">
                    <a:moveTo>
                      <a:pt x="57" y="22"/>
                    </a:moveTo>
                    <a:lnTo>
                      <a:pt x="57" y="17"/>
                    </a:lnTo>
                    <a:lnTo>
                      <a:pt x="56" y="12"/>
                    </a:lnTo>
                    <a:lnTo>
                      <a:pt x="52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4" y="0"/>
                    </a:lnTo>
                    <a:lnTo>
                      <a:pt x="27" y="0"/>
                    </a:lnTo>
                    <a:lnTo>
                      <a:pt x="18" y="3"/>
                    </a:lnTo>
                    <a:lnTo>
                      <a:pt x="11" y="8"/>
                    </a:lnTo>
                    <a:lnTo>
                      <a:pt x="5" y="15"/>
                    </a:lnTo>
                    <a:lnTo>
                      <a:pt x="1" y="24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6" y="50"/>
                    </a:lnTo>
                    <a:lnTo>
                      <a:pt x="13" y="55"/>
                    </a:lnTo>
                    <a:lnTo>
                      <a:pt x="25" y="57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4" y="41"/>
                    </a:lnTo>
                    <a:lnTo>
                      <a:pt x="30" y="37"/>
                    </a:lnTo>
                    <a:lnTo>
                      <a:pt x="29" y="33"/>
                    </a:lnTo>
                    <a:lnTo>
                      <a:pt x="28" y="25"/>
                    </a:lnTo>
                    <a:lnTo>
                      <a:pt x="30" y="19"/>
                    </a:lnTo>
                    <a:lnTo>
                      <a:pt x="40" y="21"/>
                    </a:lnTo>
                    <a:lnTo>
                      <a:pt x="51" y="25"/>
                    </a:lnTo>
                    <a:lnTo>
                      <a:pt x="56" y="25"/>
                    </a:lnTo>
                    <a:lnTo>
                      <a:pt x="57" y="24"/>
                    </a:lnTo>
                    <a:lnTo>
                      <a:pt x="57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" name="Freeform 223"/>
              <p:cNvSpPr>
                <a:spLocks/>
              </p:cNvSpPr>
              <p:nvPr/>
            </p:nvSpPr>
            <p:spPr bwMode="auto">
              <a:xfrm>
                <a:off x="4255" y="2688"/>
                <a:ext cx="65" cy="67"/>
              </a:xfrm>
              <a:custGeom>
                <a:avLst/>
                <a:gdLst>
                  <a:gd name="T0" fmla="*/ 57 w 57"/>
                  <a:gd name="T1" fmla="*/ 22 h 57"/>
                  <a:gd name="T2" fmla="*/ 57 w 57"/>
                  <a:gd name="T3" fmla="*/ 17 h 57"/>
                  <a:gd name="T4" fmla="*/ 56 w 57"/>
                  <a:gd name="T5" fmla="*/ 12 h 57"/>
                  <a:gd name="T6" fmla="*/ 52 w 57"/>
                  <a:gd name="T7" fmla="*/ 8 h 57"/>
                  <a:gd name="T8" fmla="*/ 47 w 57"/>
                  <a:gd name="T9" fmla="*/ 4 h 57"/>
                  <a:gd name="T10" fmla="*/ 41 w 57"/>
                  <a:gd name="T11" fmla="*/ 2 h 57"/>
                  <a:gd name="T12" fmla="*/ 34 w 57"/>
                  <a:gd name="T13" fmla="*/ 0 h 57"/>
                  <a:gd name="T14" fmla="*/ 27 w 57"/>
                  <a:gd name="T15" fmla="*/ 0 h 57"/>
                  <a:gd name="T16" fmla="*/ 18 w 57"/>
                  <a:gd name="T17" fmla="*/ 3 h 57"/>
                  <a:gd name="T18" fmla="*/ 11 w 57"/>
                  <a:gd name="T19" fmla="*/ 8 h 57"/>
                  <a:gd name="T20" fmla="*/ 5 w 57"/>
                  <a:gd name="T21" fmla="*/ 15 h 57"/>
                  <a:gd name="T22" fmla="*/ 1 w 57"/>
                  <a:gd name="T23" fmla="*/ 24 h 57"/>
                  <a:gd name="T24" fmla="*/ 0 w 57"/>
                  <a:gd name="T25" fmla="*/ 33 h 57"/>
                  <a:gd name="T26" fmla="*/ 1 w 57"/>
                  <a:gd name="T27" fmla="*/ 42 h 57"/>
                  <a:gd name="T28" fmla="*/ 6 w 57"/>
                  <a:gd name="T29" fmla="*/ 50 h 57"/>
                  <a:gd name="T30" fmla="*/ 13 w 57"/>
                  <a:gd name="T31" fmla="*/ 55 h 57"/>
                  <a:gd name="T32" fmla="*/ 25 w 57"/>
                  <a:gd name="T33" fmla="*/ 57 h 57"/>
                  <a:gd name="T34" fmla="*/ 41 w 57"/>
                  <a:gd name="T35" fmla="*/ 55 h 57"/>
                  <a:gd name="T36" fmla="*/ 41 w 57"/>
                  <a:gd name="T37" fmla="*/ 48 h 57"/>
                  <a:gd name="T38" fmla="*/ 34 w 57"/>
                  <a:gd name="T39" fmla="*/ 41 h 57"/>
                  <a:gd name="T40" fmla="*/ 30 w 57"/>
                  <a:gd name="T41" fmla="*/ 37 h 57"/>
                  <a:gd name="T42" fmla="*/ 29 w 57"/>
                  <a:gd name="T43" fmla="*/ 33 h 57"/>
                  <a:gd name="T44" fmla="*/ 28 w 57"/>
                  <a:gd name="T45" fmla="*/ 25 h 57"/>
                  <a:gd name="T46" fmla="*/ 30 w 57"/>
                  <a:gd name="T47" fmla="*/ 19 h 57"/>
                  <a:gd name="T48" fmla="*/ 40 w 57"/>
                  <a:gd name="T49" fmla="*/ 21 h 57"/>
                  <a:gd name="T50" fmla="*/ 51 w 57"/>
                  <a:gd name="T51" fmla="*/ 25 h 57"/>
                  <a:gd name="T52" fmla="*/ 56 w 57"/>
                  <a:gd name="T53" fmla="*/ 25 h 57"/>
                  <a:gd name="T54" fmla="*/ 57 w 57"/>
                  <a:gd name="T55" fmla="*/ 24 h 57"/>
                  <a:gd name="T56" fmla="*/ 57 w 57"/>
                  <a:gd name="T57" fmla="*/ 2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" h="57">
                    <a:moveTo>
                      <a:pt x="57" y="22"/>
                    </a:moveTo>
                    <a:lnTo>
                      <a:pt x="57" y="17"/>
                    </a:lnTo>
                    <a:lnTo>
                      <a:pt x="56" y="12"/>
                    </a:lnTo>
                    <a:lnTo>
                      <a:pt x="52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4" y="0"/>
                    </a:lnTo>
                    <a:lnTo>
                      <a:pt x="27" y="0"/>
                    </a:lnTo>
                    <a:lnTo>
                      <a:pt x="18" y="3"/>
                    </a:lnTo>
                    <a:lnTo>
                      <a:pt x="11" y="8"/>
                    </a:lnTo>
                    <a:lnTo>
                      <a:pt x="5" y="15"/>
                    </a:lnTo>
                    <a:lnTo>
                      <a:pt x="1" y="24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6" y="50"/>
                    </a:lnTo>
                    <a:lnTo>
                      <a:pt x="13" y="55"/>
                    </a:lnTo>
                    <a:lnTo>
                      <a:pt x="25" y="57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4" y="41"/>
                    </a:lnTo>
                    <a:lnTo>
                      <a:pt x="30" y="37"/>
                    </a:lnTo>
                    <a:lnTo>
                      <a:pt x="29" y="33"/>
                    </a:lnTo>
                    <a:lnTo>
                      <a:pt x="28" y="25"/>
                    </a:lnTo>
                    <a:lnTo>
                      <a:pt x="30" y="19"/>
                    </a:lnTo>
                    <a:lnTo>
                      <a:pt x="40" y="21"/>
                    </a:lnTo>
                    <a:lnTo>
                      <a:pt x="51" y="25"/>
                    </a:lnTo>
                    <a:lnTo>
                      <a:pt x="56" y="25"/>
                    </a:lnTo>
                    <a:lnTo>
                      <a:pt x="57" y="24"/>
                    </a:lnTo>
                    <a:lnTo>
                      <a:pt x="57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" name="AutoShape 226"/>
              <p:cNvSpPr>
                <a:spLocks noChangeArrowheads="1"/>
              </p:cNvSpPr>
              <p:nvPr/>
            </p:nvSpPr>
            <p:spPr bwMode="auto">
              <a:xfrm>
                <a:off x="4080" y="4032"/>
                <a:ext cx="384" cy="144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01" name="Freeform 229"/>
              <p:cNvSpPr>
                <a:spLocks/>
              </p:cNvSpPr>
              <p:nvPr/>
            </p:nvSpPr>
            <p:spPr bwMode="auto">
              <a:xfrm>
                <a:off x="4176" y="192"/>
                <a:ext cx="192" cy="96"/>
              </a:xfrm>
              <a:custGeom>
                <a:avLst/>
                <a:gdLst>
                  <a:gd name="T0" fmla="*/ 0 w 192"/>
                  <a:gd name="T1" fmla="*/ 48 h 144"/>
                  <a:gd name="T2" fmla="*/ 48 w 192"/>
                  <a:gd name="T3" fmla="*/ 144 h 144"/>
                  <a:gd name="T4" fmla="*/ 144 w 192"/>
                  <a:gd name="T5" fmla="*/ 144 h 144"/>
                  <a:gd name="T6" fmla="*/ 192 w 192"/>
                  <a:gd name="T7" fmla="*/ 48 h 144"/>
                  <a:gd name="T8" fmla="*/ 96 w 192"/>
                  <a:gd name="T9" fmla="*/ 0 h 144"/>
                  <a:gd name="T10" fmla="*/ 0 w 192"/>
                  <a:gd name="T11" fmla="*/ 48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2" h="144">
                    <a:moveTo>
                      <a:pt x="0" y="48"/>
                    </a:moveTo>
                    <a:lnTo>
                      <a:pt x="48" y="144"/>
                    </a:lnTo>
                    <a:lnTo>
                      <a:pt x="144" y="144"/>
                    </a:lnTo>
                    <a:lnTo>
                      <a:pt x="192" y="48"/>
                    </a:lnTo>
                    <a:lnTo>
                      <a:pt x="96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04" name="Group 232"/>
            <p:cNvGrpSpPr>
              <a:grpSpLocks/>
            </p:cNvGrpSpPr>
            <p:nvPr/>
          </p:nvGrpSpPr>
          <p:grpSpPr bwMode="auto">
            <a:xfrm>
              <a:off x="480" y="294"/>
              <a:ext cx="2245" cy="3834"/>
              <a:chOff x="624" y="288"/>
              <a:chExt cx="2245" cy="3834"/>
            </a:xfrm>
          </p:grpSpPr>
          <p:sp>
            <p:nvSpPr>
              <p:cNvPr id="3259" name="Freeform 187"/>
              <p:cNvSpPr>
                <a:spLocks/>
              </p:cNvSpPr>
              <p:nvPr/>
            </p:nvSpPr>
            <p:spPr bwMode="auto">
              <a:xfrm>
                <a:off x="624" y="288"/>
                <a:ext cx="2245" cy="3834"/>
              </a:xfrm>
              <a:custGeom>
                <a:avLst/>
                <a:gdLst>
                  <a:gd name="T0" fmla="*/ 0 w 1971"/>
                  <a:gd name="T1" fmla="*/ 3149 h 3259"/>
                  <a:gd name="T2" fmla="*/ 0 w 1971"/>
                  <a:gd name="T3" fmla="*/ 96 h 3259"/>
                  <a:gd name="T4" fmla="*/ 1 w 1971"/>
                  <a:gd name="T5" fmla="*/ 80 h 3259"/>
                  <a:gd name="T6" fmla="*/ 7 w 1971"/>
                  <a:gd name="T7" fmla="*/ 63 h 3259"/>
                  <a:gd name="T8" fmla="*/ 14 w 1971"/>
                  <a:gd name="T9" fmla="*/ 48 h 3259"/>
                  <a:gd name="T10" fmla="*/ 25 w 1971"/>
                  <a:gd name="T11" fmla="*/ 32 h 3259"/>
                  <a:gd name="T12" fmla="*/ 38 w 1971"/>
                  <a:gd name="T13" fmla="*/ 19 h 3259"/>
                  <a:gd name="T14" fmla="*/ 54 w 1971"/>
                  <a:gd name="T15" fmla="*/ 9 h 3259"/>
                  <a:gd name="T16" fmla="*/ 72 w 1971"/>
                  <a:gd name="T17" fmla="*/ 3 h 3259"/>
                  <a:gd name="T18" fmla="*/ 92 w 1971"/>
                  <a:gd name="T19" fmla="*/ 0 h 3259"/>
                  <a:gd name="T20" fmla="*/ 1891 w 1971"/>
                  <a:gd name="T21" fmla="*/ 0 h 3259"/>
                  <a:gd name="T22" fmla="*/ 1906 w 1971"/>
                  <a:gd name="T23" fmla="*/ 1 h 3259"/>
                  <a:gd name="T24" fmla="*/ 1919 w 1971"/>
                  <a:gd name="T25" fmla="*/ 6 h 3259"/>
                  <a:gd name="T26" fmla="*/ 1934 w 1971"/>
                  <a:gd name="T27" fmla="*/ 14 h 3259"/>
                  <a:gd name="T28" fmla="*/ 1946 w 1971"/>
                  <a:gd name="T29" fmla="*/ 25 h 3259"/>
                  <a:gd name="T30" fmla="*/ 1955 w 1971"/>
                  <a:gd name="T31" fmla="*/ 38 h 3259"/>
                  <a:gd name="T32" fmla="*/ 1964 w 1971"/>
                  <a:gd name="T33" fmla="*/ 52 h 3259"/>
                  <a:gd name="T34" fmla="*/ 1969 w 1971"/>
                  <a:gd name="T35" fmla="*/ 66 h 3259"/>
                  <a:gd name="T36" fmla="*/ 1971 w 1971"/>
                  <a:gd name="T37" fmla="*/ 82 h 3259"/>
                  <a:gd name="T38" fmla="*/ 1971 w 1971"/>
                  <a:gd name="T39" fmla="*/ 3164 h 3259"/>
                  <a:gd name="T40" fmla="*/ 1969 w 1971"/>
                  <a:gd name="T41" fmla="*/ 3179 h 3259"/>
                  <a:gd name="T42" fmla="*/ 1964 w 1971"/>
                  <a:gd name="T43" fmla="*/ 3195 h 3259"/>
                  <a:gd name="T44" fmla="*/ 1955 w 1971"/>
                  <a:gd name="T45" fmla="*/ 3210 h 3259"/>
                  <a:gd name="T46" fmla="*/ 1944 w 1971"/>
                  <a:gd name="T47" fmla="*/ 3226 h 3259"/>
                  <a:gd name="T48" fmla="*/ 1931 w 1971"/>
                  <a:gd name="T49" fmla="*/ 3239 h 3259"/>
                  <a:gd name="T50" fmla="*/ 1917 w 1971"/>
                  <a:gd name="T51" fmla="*/ 3250 h 3259"/>
                  <a:gd name="T52" fmla="*/ 1901 w 1971"/>
                  <a:gd name="T53" fmla="*/ 3257 h 3259"/>
                  <a:gd name="T54" fmla="*/ 1884 w 1971"/>
                  <a:gd name="T55" fmla="*/ 3259 h 3259"/>
                  <a:gd name="T56" fmla="*/ 107 w 1971"/>
                  <a:gd name="T57" fmla="*/ 3259 h 3259"/>
                  <a:gd name="T58" fmla="*/ 91 w 1971"/>
                  <a:gd name="T59" fmla="*/ 3258 h 3259"/>
                  <a:gd name="T60" fmla="*/ 71 w 1971"/>
                  <a:gd name="T61" fmla="*/ 3253 h 3259"/>
                  <a:gd name="T62" fmla="*/ 54 w 1971"/>
                  <a:gd name="T63" fmla="*/ 3244 h 3259"/>
                  <a:gd name="T64" fmla="*/ 37 w 1971"/>
                  <a:gd name="T65" fmla="*/ 3232 h 3259"/>
                  <a:gd name="T66" fmla="*/ 21 w 1971"/>
                  <a:gd name="T67" fmla="*/ 3217 h 3259"/>
                  <a:gd name="T68" fmla="*/ 11 w 1971"/>
                  <a:gd name="T69" fmla="*/ 3197 h 3259"/>
                  <a:gd name="T70" fmla="*/ 2 w 1971"/>
                  <a:gd name="T71" fmla="*/ 3175 h 3259"/>
                  <a:gd name="T72" fmla="*/ 0 w 1971"/>
                  <a:gd name="T73" fmla="*/ 3149 h 3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71" h="3259">
                    <a:moveTo>
                      <a:pt x="0" y="3149"/>
                    </a:moveTo>
                    <a:lnTo>
                      <a:pt x="0" y="96"/>
                    </a:lnTo>
                    <a:lnTo>
                      <a:pt x="1" y="80"/>
                    </a:lnTo>
                    <a:lnTo>
                      <a:pt x="7" y="63"/>
                    </a:lnTo>
                    <a:lnTo>
                      <a:pt x="14" y="48"/>
                    </a:lnTo>
                    <a:lnTo>
                      <a:pt x="25" y="32"/>
                    </a:lnTo>
                    <a:lnTo>
                      <a:pt x="38" y="19"/>
                    </a:lnTo>
                    <a:lnTo>
                      <a:pt x="54" y="9"/>
                    </a:lnTo>
                    <a:lnTo>
                      <a:pt x="72" y="3"/>
                    </a:lnTo>
                    <a:lnTo>
                      <a:pt x="92" y="0"/>
                    </a:lnTo>
                    <a:lnTo>
                      <a:pt x="1891" y="0"/>
                    </a:lnTo>
                    <a:lnTo>
                      <a:pt x="1906" y="1"/>
                    </a:lnTo>
                    <a:lnTo>
                      <a:pt x="1919" y="6"/>
                    </a:lnTo>
                    <a:lnTo>
                      <a:pt x="1934" y="14"/>
                    </a:lnTo>
                    <a:lnTo>
                      <a:pt x="1946" y="25"/>
                    </a:lnTo>
                    <a:lnTo>
                      <a:pt x="1955" y="38"/>
                    </a:lnTo>
                    <a:lnTo>
                      <a:pt x="1964" y="52"/>
                    </a:lnTo>
                    <a:lnTo>
                      <a:pt x="1969" y="66"/>
                    </a:lnTo>
                    <a:lnTo>
                      <a:pt x="1971" y="82"/>
                    </a:lnTo>
                    <a:lnTo>
                      <a:pt x="1971" y="3164"/>
                    </a:lnTo>
                    <a:lnTo>
                      <a:pt x="1969" y="3179"/>
                    </a:lnTo>
                    <a:lnTo>
                      <a:pt x="1964" y="3195"/>
                    </a:lnTo>
                    <a:lnTo>
                      <a:pt x="1955" y="3210"/>
                    </a:lnTo>
                    <a:lnTo>
                      <a:pt x="1944" y="3226"/>
                    </a:lnTo>
                    <a:lnTo>
                      <a:pt x="1931" y="3239"/>
                    </a:lnTo>
                    <a:lnTo>
                      <a:pt x="1917" y="3250"/>
                    </a:lnTo>
                    <a:lnTo>
                      <a:pt x="1901" y="3257"/>
                    </a:lnTo>
                    <a:lnTo>
                      <a:pt x="1884" y="3259"/>
                    </a:lnTo>
                    <a:lnTo>
                      <a:pt x="107" y="3259"/>
                    </a:lnTo>
                    <a:lnTo>
                      <a:pt x="91" y="3258"/>
                    </a:lnTo>
                    <a:lnTo>
                      <a:pt x="71" y="3253"/>
                    </a:lnTo>
                    <a:lnTo>
                      <a:pt x="54" y="3244"/>
                    </a:lnTo>
                    <a:lnTo>
                      <a:pt x="37" y="3232"/>
                    </a:lnTo>
                    <a:lnTo>
                      <a:pt x="21" y="3217"/>
                    </a:lnTo>
                    <a:lnTo>
                      <a:pt x="11" y="3197"/>
                    </a:lnTo>
                    <a:lnTo>
                      <a:pt x="2" y="3175"/>
                    </a:lnTo>
                    <a:lnTo>
                      <a:pt x="0" y="3149"/>
                    </a:lnTo>
                    <a:close/>
                  </a:path>
                </a:pathLst>
              </a:custGeom>
              <a:solidFill>
                <a:srgbClr val="FFEFC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3" name="Rectangle 231"/>
              <p:cNvSpPr>
                <a:spLocks noChangeArrowheads="1"/>
              </p:cNvSpPr>
              <p:nvPr/>
            </p:nvSpPr>
            <p:spPr bwMode="auto">
              <a:xfrm>
                <a:off x="672" y="336"/>
                <a:ext cx="2112" cy="36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312" name="Text Box 240"/>
          <p:cNvSpPr txBox="1">
            <a:spLocks noChangeArrowheads="1"/>
          </p:cNvSpPr>
          <p:nvPr/>
        </p:nvSpPr>
        <p:spPr bwMode="auto">
          <a:xfrm>
            <a:off x="1066800" y="1223963"/>
            <a:ext cx="2895600" cy="314325"/>
          </a:xfrm>
          <a:prstGeom prst="rect">
            <a:avLst/>
          </a:prstGeom>
          <a:gradFill rotWithShape="0">
            <a:gsLst>
              <a:gs pos="0">
                <a:srgbClr val="FFEFC3"/>
              </a:gs>
              <a:gs pos="100000">
                <a:srgbClr val="FFEFC3">
                  <a:gamma/>
                  <a:shade val="7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81320" dir="2319588" algn="ctr" rotWithShape="0">
                    <a:schemeClr val="bg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latin typeface="Arial" charset="0"/>
              </a:rPr>
              <a:t>АКТУАЛЬНОСТЬ ТЕМЫ</a:t>
            </a:r>
          </a:p>
        </p:txBody>
      </p:sp>
      <p:sp>
        <p:nvSpPr>
          <p:cNvPr id="3313" name="Text Box 241"/>
          <p:cNvSpPr txBox="1">
            <a:spLocks noChangeArrowheads="1"/>
          </p:cNvSpPr>
          <p:nvPr/>
        </p:nvSpPr>
        <p:spPr bwMode="auto">
          <a:xfrm>
            <a:off x="1066800" y="1828800"/>
            <a:ext cx="2895600" cy="512763"/>
          </a:xfrm>
          <a:prstGeom prst="rect">
            <a:avLst/>
          </a:prstGeom>
          <a:gradFill rotWithShape="0">
            <a:gsLst>
              <a:gs pos="0">
                <a:srgbClr val="FFEFC3"/>
              </a:gs>
              <a:gs pos="100000">
                <a:srgbClr val="FFEFC3">
                  <a:gamma/>
                  <a:shade val="7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81320" dir="2319588" algn="ctr" rotWithShape="0">
                    <a:schemeClr val="bg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latin typeface="Arial" charset="0"/>
              </a:rPr>
              <a:t>ОСОБЕННОСТИ </a:t>
            </a:r>
            <a:r>
              <a:rPr lang="ru-RU" sz="1300" b="1">
                <a:latin typeface="Arial" charset="0"/>
              </a:rPr>
              <a:t>ПОДРОСТКОВОГО ВОЗРАСТА</a:t>
            </a:r>
          </a:p>
        </p:txBody>
      </p:sp>
      <p:sp>
        <p:nvSpPr>
          <p:cNvPr id="3315" name="Text Box 243"/>
          <p:cNvSpPr txBox="1">
            <a:spLocks noChangeArrowheads="1"/>
          </p:cNvSpPr>
          <p:nvPr/>
        </p:nvSpPr>
        <p:spPr bwMode="auto">
          <a:xfrm>
            <a:off x="1066800" y="2590800"/>
            <a:ext cx="2895600" cy="512763"/>
          </a:xfrm>
          <a:prstGeom prst="rect">
            <a:avLst/>
          </a:prstGeom>
          <a:gradFill rotWithShape="0">
            <a:gsLst>
              <a:gs pos="0">
                <a:srgbClr val="FFEFC3"/>
              </a:gs>
              <a:gs pos="100000">
                <a:srgbClr val="FFEFC3">
                  <a:gamma/>
                  <a:shade val="7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81320" dir="2319588" algn="ctr" rotWithShape="0">
                    <a:schemeClr val="bg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latin typeface="Arial" charset="0"/>
              </a:rPr>
              <a:t>ЭТАПЫ ФОРМИРОВАНИЯ </a:t>
            </a:r>
            <a:r>
              <a:rPr lang="ru-RU" sz="1300" b="1">
                <a:latin typeface="Arial" charset="0"/>
              </a:rPr>
              <a:t>АСОЦИАЛЬНОГО ПОВЕДЕНИЯ</a:t>
            </a:r>
          </a:p>
        </p:txBody>
      </p:sp>
      <p:sp>
        <p:nvSpPr>
          <p:cNvPr id="3318" name="Text Box 246"/>
          <p:cNvSpPr txBox="1">
            <a:spLocks noChangeArrowheads="1"/>
          </p:cNvSpPr>
          <p:nvPr/>
        </p:nvSpPr>
        <p:spPr bwMode="auto">
          <a:xfrm>
            <a:off x="5334000" y="3886200"/>
            <a:ext cx="2895600" cy="512763"/>
          </a:xfrm>
          <a:prstGeom prst="rect">
            <a:avLst/>
          </a:prstGeom>
          <a:gradFill rotWithShape="0">
            <a:gsLst>
              <a:gs pos="0">
                <a:srgbClr val="FFEFC3"/>
              </a:gs>
              <a:gs pos="100000">
                <a:srgbClr val="FFEFC3">
                  <a:gamma/>
                  <a:shade val="7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81320" dir="2319588" algn="ctr" rotWithShape="0">
                    <a:schemeClr val="bg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latin typeface="Arial" charset="0"/>
              </a:rPr>
              <a:t>СОЦИАЛЬНЫЙ ПОРТРЕТ </a:t>
            </a:r>
            <a:r>
              <a:rPr lang="ru-RU" sz="1300" b="1">
                <a:latin typeface="Arial" charset="0"/>
              </a:rPr>
              <a:t>ПОДРОСТКА ШКОЛЫ</a:t>
            </a:r>
          </a:p>
        </p:txBody>
      </p:sp>
      <p:sp>
        <p:nvSpPr>
          <p:cNvPr id="3319" name="Text Box 247"/>
          <p:cNvSpPr txBox="1">
            <a:spLocks noChangeArrowheads="1"/>
          </p:cNvSpPr>
          <p:nvPr/>
        </p:nvSpPr>
        <p:spPr bwMode="auto">
          <a:xfrm>
            <a:off x="5334000" y="4648200"/>
            <a:ext cx="2895600" cy="512763"/>
          </a:xfrm>
          <a:prstGeom prst="rect">
            <a:avLst/>
          </a:prstGeom>
          <a:gradFill rotWithShape="0">
            <a:gsLst>
              <a:gs pos="0">
                <a:srgbClr val="FFEFC3"/>
              </a:gs>
              <a:gs pos="100000">
                <a:srgbClr val="FFEFC3">
                  <a:gamma/>
                  <a:shade val="7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81320" dir="2319588" algn="ctr" rotWithShape="0">
                    <a:schemeClr val="bg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latin typeface="Arial" charset="0"/>
              </a:rPr>
              <a:t>ПРОФИЛАКТИКА  </a:t>
            </a:r>
            <a:r>
              <a:rPr lang="ru-RU" sz="1300" b="1">
                <a:latin typeface="Arial" charset="0"/>
              </a:rPr>
              <a:t>АСОЦИАЛЬНОГО ПОВЕДЕНИЯ</a:t>
            </a:r>
          </a:p>
        </p:txBody>
      </p:sp>
      <p:pic>
        <p:nvPicPr>
          <p:cNvPr id="3320" name="Picture 248" descr="ag00020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11600"/>
            <a:ext cx="2743200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22" name="Picture 250" descr="мальчи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600" y="1447800"/>
            <a:ext cx="124618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6E6E6"/>
            </a:gs>
            <a:gs pos="14999">
              <a:srgbClr val="7D8496"/>
            </a:gs>
            <a:gs pos="53000">
              <a:srgbClr val="E6E6E6"/>
            </a:gs>
            <a:gs pos="67999">
              <a:srgbClr val="7D8496"/>
            </a:gs>
            <a:gs pos="92999">
              <a:srgbClr val="E6E6E6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6" name="Text Box 72"/>
          <p:cNvSpPr txBox="1">
            <a:spLocks noChangeArrowheads="1"/>
          </p:cNvSpPr>
          <p:nvPr/>
        </p:nvSpPr>
        <p:spPr bwMode="auto">
          <a:xfrm>
            <a:off x="0" y="101600"/>
            <a:ext cx="4191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429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34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1600">
                <a:solidFill>
                  <a:srgbClr val="8C0046"/>
                </a:solidFill>
                <a:latin typeface="Arial" charset="0"/>
              </a:rPr>
              <a:t>Разновидности асоциального поведения: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детский алкоголизм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наркомания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токсикомания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беспризорность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безнадзорность</a:t>
            </a:r>
          </a:p>
          <a:p>
            <a:pPr algn="just">
              <a:buFontTx/>
              <a:buChar char="•"/>
            </a:pPr>
            <a:r>
              <a:rPr lang="ru-RU" sz="1600">
                <a:solidFill>
                  <a:srgbClr val="8C0046"/>
                </a:solidFill>
                <a:latin typeface="Arial" charset="0"/>
              </a:rPr>
              <a:t>проституция</a:t>
            </a:r>
          </a:p>
        </p:txBody>
      </p:sp>
      <p:sp>
        <p:nvSpPr>
          <p:cNvPr id="6212" name="Rectangle 68"/>
          <p:cNvSpPr>
            <a:spLocks noChangeArrowheads="1"/>
          </p:cNvSpPr>
          <p:nvPr/>
        </p:nvSpPr>
        <p:spPr bwMode="auto">
          <a:xfrm>
            <a:off x="4114800" y="95250"/>
            <a:ext cx="45720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>
                <a:solidFill>
                  <a:srgbClr val="025A43"/>
                </a:solidFill>
                <a:latin typeface="Arial" charset="0"/>
                <a:cs typeface="Arial" charset="0"/>
              </a:rPr>
              <a:t>Употребление психоактивных веществ</a:t>
            </a:r>
            <a:r>
              <a:rPr lang="ru-RU">
                <a:solidFill>
                  <a:srgbClr val="025A43"/>
                </a:solidFill>
                <a:latin typeface="Arial" charset="0"/>
              </a:rPr>
              <a:t>,</a:t>
            </a:r>
            <a:r>
              <a:rPr lang="ru-RU">
                <a:solidFill>
                  <a:srgbClr val="025A43"/>
                </a:solidFill>
                <a:latin typeface="Arial" charset="0"/>
                <a:cs typeface="Arial" charset="0"/>
              </a:rPr>
              <a:t> включая наркотические вещества, является одной из наиболее остро стоящих перед обществом проблем. </a:t>
            </a:r>
            <a:r>
              <a:rPr lang="ru-RU">
                <a:solidFill>
                  <a:srgbClr val="025A43"/>
                </a:solidFill>
                <a:latin typeface="Arial" charset="0"/>
              </a:rPr>
              <a:t>Б</a:t>
            </a:r>
            <a:r>
              <a:rPr lang="ru-RU">
                <a:solidFill>
                  <a:srgbClr val="025A43"/>
                </a:solidFill>
                <a:latin typeface="Arial" charset="0"/>
                <a:cs typeface="Arial" charset="0"/>
              </a:rPr>
              <a:t>ольшинство наркоманов начинают употреблять наркотики в подростковом возрасте, и более половины лиц, регулярно употребляющих ПАВ - подростки.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ru-RU">
              <a:latin typeface="Arial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770938" y="228600"/>
          <a:ext cx="360362" cy="2286000"/>
        </p:xfrm>
        <a:graphic>
          <a:graphicData uri="http://schemas.openxmlformats.org/presentationml/2006/ole">
            <p:oleObj spid="_x0000_s6220" name="Clip" r:id="rId3" imgW="647700" imgH="3421063" progId="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438400" y="1066800"/>
          <a:ext cx="1371600" cy="460375"/>
        </p:xfrm>
        <a:graphic>
          <a:graphicData uri="http://schemas.openxmlformats.org/presentationml/2006/ole">
            <p:oleObj spid="_x0000_s6221" name="Clip" r:id="rId4" imgW="5129213" imgH="1714500" progId="">
              <p:embed/>
            </p:oleObj>
          </a:graphicData>
        </a:graphic>
      </p:graphicFrame>
      <p:grpSp>
        <p:nvGrpSpPr>
          <p:cNvPr id="6199" name="Group 55"/>
          <p:cNvGrpSpPr>
            <a:grpSpLocks/>
          </p:cNvGrpSpPr>
          <p:nvPr/>
        </p:nvGrpSpPr>
        <p:grpSpPr bwMode="auto">
          <a:xfrm>
            <a:off x="0" y="2082800"/>
            <a:ext cx="533400" cy="1752600"/>
            <a:chOff x="1920" y="2736"/>
            <a:chExt cx="384" cy="1104"/>
          </a:xfrm>
        </p:grpSpPr>
        <p:grpSp>
          <p:nvGrpSpPr>
            <p:cNvPr id="6194" name="Group 50"/>
            <p:cNvGrpSpPr>
              <a:grpSpLocks/>
            </p:cNvGrpSpPr>
            <p:nvPr/>
          </p:nvGrpSpPr>
          <p:grpSpPr bwMode="auto">
            <a:xfrm>
              <a:off x="1920" y="2736"/>
              <a:ext cx="336" cy="1104"/>
              <a:chOff x="1920" y="2736"/>
              <a:chExt cx="336" cy="1104"/>
            </a:xfrm>
          </p:grpSpPr>
          <p:sp>
            <p:nvSpPr>
              <p:cNvPr id="6154" name="Rectangle 10"/>
              <p:cNvSpPr>
                <a:spLocks noChangeArrowheads="1"/>
              </p:cNvSpPr>
              <p:nvPr/>
            </p:nvSpPr>
            <p:spPr bwMode="auto">
              <a:xfrm>
                <a:off x="1920" y="3216"/>
                <a:ext cx="336" cy="614"/>
              </a:xfrm>
              <a:prstGeom prst="rect">
                <a:avLst/>
              </a:prstGeom>
              <a:solidFill>
                <a:srgbClr val="E3E8ED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52" name="Group 8"/>
              <p:cNvGrpSpPr>
                <a:grpSpLocks/>
              </p:cNvGrpSpPr>
              <p:nvPr/>
            </p:nvGrpSpPr>
            <p:grpSpPr bwMode="auto">
              <a:xfrm>
                <a:off x="1968" y="3072"/>
                <a:ext cx="90" cy="574"/>
                <a:chOff x="3830" y="3515"/>
                <a:chExt cx="90" cy="574"/>
              </a:xfrm>
            </p:grpSpPr>
            <p:sp>
              <p:nvSpPr>
                <p:cNvPr id="6150" name="Freeform 6"/>
                <p:cNvSpPr>
                  <a:spLocks/>
                </p:cNvSpPr>
                <p:nvPr/>
              </p:nvSpPr>
              <p:spPr bwMode="auto">
                <a:xfrm>
                  <a:off x="3830" y="3515"/>
                  <a:ext cx="90" cy="129"/>
                </a:xfrm>
                <a:custGeom>
                  <a:avLst/>
                  <a:gdLst>
                    <a:gd name="T0" fmla="*/ 272 w 272"/>
                    <a:gd name="T1" fmla="*/ 0 h 385"/>
                    <a:gd name="T2" fmla="*/ 272 w 272"/>
                    <a:gd name="T3" fmla="*/ 154 h 385"/>
                    <a:gd name="T4" fmla="*/ 94 w 272"/>
                    <a:gd name="T5" fmla="*/ 385 h 385"/>
                    <a:gd name="T6" fmla="*/ 0 w 272"/>
                    <a:gd name="T7" fmla="*/ 385 h 385"/>
                    <a:gd name="T8" fmla="*/ 233 w 272"/>
                    <a:gd name="T9" fmla="*/ 148 h 385"/>
                    <a:gd name="T10" fmla="*/ 233 w 272"/>
                    <a:gd name="T11" fmla="*/ 0 h 385"/>
                    <a:gd name="T12" fmla="*/ 272 w 272"/>
                    <a:gd name="T13" fmla="*/ 0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2" h="385">
                      <a:moveTo>
                        <a:pt x="272" y="0"/>
                      </a:moveTo>
                      <a:lnTo>
                        <a:pt x="272" y="154"/>
                      </a:lnTo>
                      <a:lnTo>
                        <a:pt x="94" y="385"/>
                      </a:lnTo>
                      <a:lnTo>
                        <a:pt x="0" y="385"/>
                      </a:lnTo>
                      <a:lnTo>
                        <a:pt x="233" y="148"/>
                      </a:lnTo>
                      <a:lnTo>
                        <a:pt x="233" y="0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51" name="Rectangle 7"/>
                <p:cNvSpPr>
                  <a:spLocks noChangeArrowheads="1"/>
                </p:cNvSpPr>
                <p:nvPr/>
              </p:nvSpPr>
              <p:spPr bwMode="auto">
                <a:xfrm>
                  <a:off x="3831" y="3644"/>
                  <a:ext cx="32" cy="445"/>
                </a:xfrm>
                <a:prstGeom prst="rect">
                  <a:avLst/>
                </a:prstGeom>
                <a:solidFill>
                  <a:srgbClr val="FFFF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88" name="Group 44"/>
              <p:cNvGrpSpPr>
                <a:grpSpLocks/>
              </p:cNvGrpSpPr>
              <p:nvPr/>
            </p:nvGrpSpPr>
            <p:grpSpPr bwMode="auto">
              <a:xfrm>
                <a:off x="2016" y="2736"/>
                <a:ext cx="144" cy="48"/>
                <a:chOff x="3863" y="3409"/>
                <a:chExt cx="339" cy="111"/>
              </a:xfrm>
            </p:grpSpPr>
            <p:sp>
              <p:nvSpPr>
                <p:cNvPr id="6186" name="Rectangle 42"/>
                <p:cNvSpPr>
                  <a:spLocks noChangeArrowheads="1"/>
                </p:cNvSpPr>
                <p:nvPr/>
              </p:nvSpPr>
              <p:spPr bwMode="auto">
                <a:xfrm>
                  <a:off x="3863" y="3409"/>
                  <a:ext cx="339" cy="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7" name="Rectangle 43"/>
                <p:cNvSpPr>
                  <a:spLocks noChangeArrowheads="1"/>
                </p:cNvSpPr>
                <p:nvPr/>
              </p:nvSpPr>
              <p:spPr bwMode="auto">
                <a:xfrm>
                  <a:off x="3881" y="3412"/>
                  <a:ext cx="24" cy="10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93" name="Freeform 49"/>
              <p:cNvSpPr>
                <a:spLocks/>
              </p:cNvSpPr>
              <p:nvPr/>
            </p:nvSpPr>
            <p:spPr bwMode="auto">
              <a:xfrm>
                <a:off x="1920" y="2784"/>
                <a:ext cx="336" cy="1056"/>
              </a:xfrm>
              <a:custGeom>
                <a:avLst/>
                <a:gdLst>
                  <a:gd name="T0" fmla="*/ 144 w 432"/>
                  <a:gd name="T1" fmla="*/ 0 h 1632"/>
                  <a:gd name="T2" fmla="*/ 144 w 432"/>
                  <a:gd name="T3" fmla="*/ 480 h 1632"/>
                  <a:gd name="T4" fmla="*/ 0 w 432"/>
                  <a:gd name="T5" fmla="*/ 624 h 1632"/>
                  <a:gd name="T6" fmla="*/ 0 w 432"/>
                  <a:gd name="T7" fmla="*/ 1632 h 1632"/>
                  <a:gd name="T8" fmla="*/ 432 w 432"/>
                  <a:gd name="T9" fmla="*/ 1632 h 1632"/>
                  <a:gd name="T10" fmla="*/ 432 w 432"/>
                  <a:gd name="T11" fmla="*/ 624 h 1632"/>
                  <a:gd name="T12" fmla="*/ 288 w 432"/>
                  <a:gd name="T13" fmla="*/ 480 h 1632"/>
                  <a:gd name="T14" fmla="*/ 288 w 432"/>
                  <a:gd name="T15" fmla="*/ 0 h 1632"/>
                  <a:gd name="T16" fmla="*/ 144 w 432"/>
                  <a:gd name="T17" fmla="*/ 0 h 1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" h="1632">
                    <a:moveTo>
                      <a:pt x="144" y="0"/>
                    </a:moveTo>
                    <a:lnTo>
                      <a:pt x="144" y="480"/>
                    </a:lnTo>
                    <a:lnTo>
                      <a:pt x="0" y="624"/>
                    </a:lnTo>
                    <a:lnTo>
                      <a:pt x="0" y="1632"/>
                    </a:lnTo>
                    <a:lnTo>
                      <a:pt x="432" y="1632"/>
                    </a:lnTo>
                    <a:lnTo>
                      <a:pt x="432" y="624"/>
                    </a:lnTo>
                    <a:lnTo>
                      <a:pt x="288" y="480"/>
                    </a:lnTo>
                    <a:lnTo>
                      <a:pt x="288" y="0"/>
                    </a:lnTo>
                    <a:lnTo>
                      <a:pt x="14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95" name="Rectangle 51"/>
            <p:cNvSpPr>
              <a:spLocks noChangeArrowheads="1"/>
            </p:cNvSpPr>
            <p:nvPr/>
          </p:nvSpPr>
          <p:spPr bwMode="auto">
            <a:xfrm>
              <a:off x="2112" y="3264"/>
              <a:ext cx="144" cy="38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725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7" name="Text Box 53"/>
            <p:cNvSpPr txBox="1">
              <a:spLocks noChangeArrowheads="1"/>
            </p:cNvSpPr>
            <p:nvPr/>
          </p:nvSpPr>
          <p:spPr bwMode="auto">
            <a:xfrm>
              <a:off x="2112" y="3312"/>
              <a:ext cx="19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00">
                  <a:solidFill>
                    <a:srgbClr val="FC0000"/>
                  </a:solidFill>
                  <a:latin typeface="Arial" charset="0"/>
                </a:rPr>
                <a:t>вод</a:t>
              </a:r>
            </a:p>
          </p:txBody>
        </p:sp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2112" y="3456"/>
              <a:ext cx="19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00">
                  <a:solidFill>
                    <a:srgbClr val="FC0000"/>
                  </a:solidFill>
                  <a:latin typeface="Arial" charset="0"/>
                </a:rPr>
                <a:t>осо</a:t>
              </a:r>
            </a:p>
          </p:txBody>
        </p:sp>
      </p:grpSp>
      <p:grpSp>
        <p:nvGrpSpPr>
          <p:cNvPr id="6210" name="Group 66"/>
          <p:cNvGrpSpPr>
            <a:grpSpLocks/>
          </p:cNvGrpSpPr>
          <p:nvPr/>
        </p:nvGrpSpPr>
        <p:grpSpPr bwMode="auto">
          <a:xfrm>
            <a:off x="457200" y="5562600"/>
            <a:ext cx="1752600" cy="990600"/>
            <a:chOff x="1008" y="2928"/>
            <a:chExt cx="1296" cy="816"/>
          </a:xfrm>
        </p:grpSpPr>
        <p:grpSp>
          <p:nvGrpSpPr>
            <p:cNvPr id="6205" name="Group 61"/>
            <p:cNvGrpSpPr>
              <a:grpSpLocks/>
            </p:cNvGrpSpPr>
            <p:nvPr/>
          </p:nvGrpSpPr>
          <p:grpSpPr bwMode="auto">
            <a:xfrm>
              <a:off x="1008" y="3600"/>
              <a:ext cx="1200" cy="144"/>
              <a:chOff x="480" y="3600"/>
              <a:chExt cx="1728" cy="192"/>
            </a:xfrm>
          </p:grpSpPr>
          <p:sp>
            <p:nvSpPr>
              <p:cNvPr id="6200" name="Rectangle 56"/>
              <p:cNvSpPr>
                <a:spLocks noChangeArrowheads="1"/>
              </p:cNvSpPr>
              <p:nvPr/>
            </p:nvSpPr>
            <p:spPr bwMode="auto">
              <a:xfrm>
                <a:off x="480" y="3600"/>
                <a:ext cx="624" cy="192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3" name="Rectangle 59"/>
              <p:cNvSpPr>
                <a:spLocks noChangeArrowheads="1"/>
              </p:cNvSpPr>
              <p:nvPr/>
            </p:nvSpPr>
            <p:spPr bwMode="auto">
              <a:xfrm>
                <a:off x="2160" y="3648"/>
                <a:ext cx="48" cy="96"/>
              </a:xfrm>
              <a:prstGeom prst="rect">
                <a:avLst/>
              </a:prstGeom>
              <a:solidFill>
                <a:srgbClr val="F96C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4" name="Rectangle 60"/>
              <p:cNvSpPr>
                <a:spLocks noChangeArrowheads="1"/>
              </p:cNvSpPr>
              <p:nvPr/>
            </p:nvSpPr>
            <p:spPr bwMode="auto">
              <a:xfrm>
                <a:off x="2112" y="3600"/>
                <a:ext cx="48" cy="192"/>
              </a:xfrm>
              <a:prstGeom prst="rect">
                <a:avLst/>
              </a:prstGeom>
              <a:solidFill>
                <a:srgbClr val="FE1A1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1" name="Rectangle 57"/>
              <p:cNvSpPr>
                <a:spLocks noChangeArrowheads="1"/>
              </p:cNvSpPr>
              <p:nvPr/>
            </p:nvSpPr>
            <p:spPr bwMode="auto">
              <a:xfrm>
                <a:off x="1104" y="3600"/>
                <a:ext cx="100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1728" y="2976"/>
              <a:ext cx="560" cy="672"/>
            </a:xfrm>
            <a:custGeom>
              <a:avLst/>
              <a:gdLst>
                <a:gd name="T0" fmla="*/ 528 w 560"/>
                <a:gd name="T1" fmla="*/ 672 h 672"/>
                <a:gd name="T2" fmla="*/ 528 w 560"/>
                <a:gd name="T3" fmla="*/ 480 h 672"/>
                <a:gd name="T4" fmla="*/ 336 w 560"/>
                <a:gd name="T5" fmla="*/ 336 h 672"/>
                <a:gd name="T6" fmla="*/ 336 w 560"/>
                <a:gd name="T7" fmla="*/ 96 h 672"/>
                <a:gd name="T8" fmla="*/ 0 w 560"/>
                <a:gd name="T9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0" h="672">
                  <a:moveTo>
                    <a:pt x="528" y="672"/>
                  </a:moveTo>
                  <a:cubicBezTo>
                    <a:pt x="544" y="604"/>
                    <a:pt x="560" y="536"/>
                    <a:pt x="528" y="480"/>
                  </a:cubicBezTo>
                  <a:cubicBezTo>
                    <a:pt x="496" y="424"/>
                    <a:pt x="368" y="400"/>
                    <a:pt x="336" y="336"/>
                  </a:cubicBezTo>
                  <a:cubicBezTo>
                    <a:pt x="304" y="272"/>
                    <a:pt x="392" y="152"/>
                    <a:pt x="336" y="96"/>
                  </a:cubicBezTo>
                  <a:cubicBezTo>
                    <a:pt x="280" y="40"/>
                    <a:pt x="48" y="16"/>
                    <a:pt x="0" y="0"/>
                  </a:cubicBezTo>
                </a:path>
              </a:pathLst>
            </a:custGeom>
            <a:noFill/>
            <a:ln w="57150" cmpd="sng">
              <a:solidFill>
                <a:srgbClr val="CED8E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ED8E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1584" y="2928"/>
              <a:ext cx="720" cy="720"/>
            </a:xfrm>
            <a:custGeom>
              <a:avLst/>
              <a:gdLst>
                <a:gd name="T0" fmla="*/ 528 w 560"/>
                <a:gd name="T1" fmla="*/ 672 h 672"/>
                <a:gd name="T2" fmla="*/ 528 w 560"/>
                <a:gd name="T3" fmla="*/ 480 h 672"/>
                <a:gd name="T4" fmla="*/ 336 w 560"/>
                <a:gd name="T5" fmla="*/ 336 h 672"/>
                <a:gd name="T6" fmla="*/ 336 w 560"/>
                <a:gd name="T7" fmla="*/ 96 h 672"/>
                <a:gd name="T8" fmla="*/ 0 w 560"/>
                <a:gd name="T9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0" h="672">
                  <a:moveTo>
                    <a:pt x="528" y="672"/>
                  </a:moveTo>
                  <a:cubicBezTo>
                    <a:pt x="544" y="604"/>
                    <a:pt x="560" y="536"/>
                    <a:pt x="528" y="480"/>
                  </a:cubicBezTo>
                  <a:cubicBezTo>
                    <a:pt x="496" y="424"/>
                    <a:pt x="368" y="400"/>
                    <a:pt x="336" y="336"/>
                  </a:cubicBezTo>
                  <a:cubicBezTo>
                    <a:pt x="304" y="272"/>
                    <a:pt x="392" y="152"/>
                    <a:pt x="336" y="96"/>
                  </a:cubicBezTo>
                  <a:cubicBezTo>
                    <a:pt x="280" y="40"/>
                    <a:pt x="48" y="16"/>
                    <a:pt x="0" y="0"/>
                  </a:cubicBezTo>
                </a:path>
              </a:pathLst>
            </a:custGeom>
            <a:noFill/>
            <a:ln w="57150" cmpd="sng">
              <a:solidFill>
                <a:srgbClr val="CED8E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ED8E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609600" y="2006600"/>
            <a:ext cx="34290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301B89"/>
                </a:solidFill>
                <a:latin typeface="Arial" charset="0"/>
              </a:rPr>
              <a:t>Особенности детского алкоголизма: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301B89"/>
                </a:solidFill>
                <a:latin typeface="Arial" charset="0"/>
              </a:rPr>
              <a:t>быстрое привыкание к спиртным напиткам;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301B89"/>
                </a:solidFill>
                <a:latin typeface="Arial" charset="0"/>
              </a:rPr>
              <a:t>злокачественное течение болезни;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301B89"/>
                </a:solidFill>
                <a:latin typeface="Arial" charset="0"/>
              </a:rPr>
              <a:t>принятие больших доз;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301B89"/>
                </a:solidFill>
                <a:latin typeface="Arial" charset="0"/>
              </a:rPr>
              <a:t>низкая эффективность лечения.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0" y="4114800"/>
            <a:ext cx="40386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4A1E92"/>
                </a:solidFill>
                <a:latin typeface="Arial" charset="0"/>
              </a:rPr>
              <a:t>Причины: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неблагополучие семьи;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позитивная реклама в СМИ;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незанятость свободного времени;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отсутствие знаний о последствиях;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самоутверждение;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4A1E92"/>
                </a:solidFill>
                <a:latin typeface="Arial" charset="0"/>
              </a:rPr>
              <a:t>уход от окружающих проблем.</a:t>
            </a:r>
          </a:p>
        </p:txBody>
      </p:sp>
      <p:sp>
        <p:nvSpPr>
          <p:cNvPr id="6215" name="Rectangle 71"/>
          <p:cNvSpPr>
            <a:spLocks noChangeArrowheads="1"/>
          </p:cNvSpPr>
          <p:nvPr/>
        </p:nvSpPr>
        <p:spPr bwMode="auto">
          <a:xfrm>
            <a:off x="4038600" y="4953000"/>
            <a:ext cx="5105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8C0046"/>
                </a:solidFill>
                <a:latin typeface="Arial" charset="0"/>
                <a:cs typeface="Arial" charset="0"/>
              </a:rPr>
              <a:t>Для подростков особенно актуально мнение их возрастного окружения, являющегося референтной группой в этот период. </a:t>
            </a:r>
          </a:p>
        </p:txBody>
      </p:sp>
      <p:sp>
        <p:nvSpPr>
          <p:cNvPr id="6218" name="Rectangle 74"/>
          <p:cNvSpPr>
            <a:spLocks noChangeArrowheads="1"/>
          </p:cNvSpPr>
          <p:nvPr/>
        </p:nvSpPr>
        <p:spPr bwMode="auto">
          <a:xfrm>
            <a:off x="4114800" y="2219325"/>
            <a:ext cx="50292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Вопросы лечения наркотической зависимости разработаны только в общих чертах.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Это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 долгий, многоступенчатый процесс с риском неудачи.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Главное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- это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 профилактика наркотической зависимости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 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среди молодежи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: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  разъяснение подросткам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и 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медицинских последствий употребления ПАВ, о которых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они 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в общих чертах осведомлены, </a:t>
            </a:r>
            <a:r>
              <a:rPr lang="ru-RU">
                <a:solidFill>
                  <a:srgbClr val="024E4C"/>
                </a:solidFill>
                <a:latin typeface="Arial" charset="0"/>
              </a:rPr>
              <a:t>и </a:t>
            </a:r>
            <a:r>
              <a:rPr lang="ru-RU">
                <a:solidFill>
                  <a:srgbClr val="024E4C"/>
                </a:solidFill>
                <a:latin typeface="Arial" charset="0"/>
                <a:cs typeface="Arial" charset="0"/>
              </a:rPr>
              <a:t>последствий социальных.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0800" y="50800"/>
          <a:ext cx="43942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0800" y="3654425"/>
          <a:ext cx="45466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4699000" y="50800"/>
          <a:ext cx="43942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699000" y="3654425"/>
          <a:ext cx="43942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Graphic spid="4" grpId="0">
        <p:bldAsOne/>
      </p:bldGraphic>
      <p:bldGraphic spid="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01" name="Group 37"/>
          <p:cNvGraphicFramePr>
            <a:graphicFrameLocks noGrp="1"/>
          </p:cNvGraphicFramePr>
          <p:nvPr/>
        </p:nvGraphicFramePr>
        <p:xfrm>
          <a:off x="304800" y="304800"/>
          <a:ext cx="5029200" cy="2437004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</a:tblGrid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вредно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не вредно,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если в меру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вреда нет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Курение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Наркотики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Алкоголь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5562600" y="1600200"/>
            <a:ext cx="3200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400" b="1">
                <a:solidFill>
                  <a:srgbClr val="A40000"/>
                </a:solidFill>
                <a:latin typeface="Arial" charset="0"/>
              </a:rPr>
              <a:t>12% не знают о влиянии наркотиков на организм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304800" y="2971800"/>
            <a:ext cx="4381500" cy="2209800"/>
          </a:xfrm>
          <a:prstGeom prst="rect">
            <a:avLst/>
          </a:prstGeom>
          <a:gradFill rotWithShape="0">
            <a:gsLst>
              <a:gs pos="0">
                <a:srgbClr val="FF9DFF"/>
              </a:gs>
              <a:gs pos="50000">
                <a:srgbClr val="FFFFFF"/>
              </a:gs>
              <a:gs pos="100000">
                <a:srgbClr val="FF9D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ru-RU">
                <a:latin typeface="Arial" charset="0"/>
              </a:rPr>
              <a:t>Мы видим, что наиболее лояльное отношение у подростков к употреблению алкоголя и курению. 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Необходимо значительно усилить работу по антиалкогольной и антиникотиновой  пропаганде.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ru-RU">
                <a:latin typeface="Arial" charset="0"/>
              </a:rPr>
              <a:t>Сочетать работу по пропаганде здорового образа жизни  с организацией  досуга. 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4876800" y="2971800"/>
            <a:ext cx="4000500" cy="3524250"/>
          </a:xfrm>
          <a:prstGeom prst="rect">
            <a:avLst/>
          </a:prstGeom>
          <a:gradFill rotWithShape="0">
            <a:gsLst>
              <a:gs pos="0">
                <a:srgbClr val="FF9DFF"/>
              </a:gs>
              <a:gs pos="50000">
                <a:srgbClr val="FFFFFF"/>
              </a:gs>
              <a:gs pos="100000">
                <a:srgbClr val="FF9D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ru-RU">
                <a:latin typeface="Arial" charset="0"/>
              </a:rPr>
              <a:t>Подростки отмечали, что взрослые проводят с ними беседы по проблемам, затронутым в анкетах. Но чаще всего эти беседы носят характер нравоучений и запретов. Подросткам хотелось бы больше говорить о том, как надо строить свои отношения с лицами противоположного пола, понять, почему люди тянутся к алкоголю, курению и наркотикам, как противостоять соблазнам и давлению сверстников, чем можно заменить асоциальный образ жизни, чтобы не остаться одному.</a:t>
            </a:r>
            <a:endParaRPr lang="ru-RU"/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304800" y="5410200"/>
            <a:ext cx="4343400" cy="1079500"/>
          </a:xfrm>
          <a:prstGeom prst="rect">
            <a:avLst/>
          </a:prstGeom>
          <a:gradFill rotWithShape="0">
            <a:gsLst>
              <a:gs pos="0">
                <a:srgbClr val="FF9DFF"/>
              </a:gs>
              <a:gs pos="50000">
                <a:srgbClr val="FFFFFF"/>
              </a:gs>
              <a:gs pos="100000">
                <a:srgbClr val="FF9D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ru-RU">
                <a:latin typeface="Arial" charset="0"/>
              </a:rPr>
              <a:t>Таким образом, правильно организованная профилактическая работа позволит предупредить проявления асоциального поведения среди подростков.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3" grpId="0" animBg="1" autoUpdateAnimBg="0"/>
      <p:bldP spid="36904" grpId="0" animBg="1" autoUpdateAnimBg="0"/>
      <p:bldP spid="3690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6477000" cy="654050"/>
          </a:xfrm>
          <a:prstGeom prst="rect">
            <a:avLst/>
          </a:prstGeom>
          <a:solidFill>
            <a:schemeClr val="hlink"/>
          </a:solidFill>
          <a:ln w="12700">
            <a:solidFill>
              <a:srgbClr val="9966FF"/>
            </a:solidFill>
            <a:miter lim="800000"/>
            <a:headEnd/>
            <a:tailEnd/>
          </a:ln>
          <a:effectLst>
            <a:outerShdw dist="107763" dir="18900000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800" i="1">
                <a:solidFill>
                  <a:srgbClr val="FF0000"/>
                </a:solidFill>
                <a:latin typeface="Arial" charset="0"/>
              </a:rPr>
              <a:t>Профилактика</a:t>
            </a:r>
            <a:r>
              <a:rPr lang="ru-RU" sz="1800" i="1">
                <a:latin typeface="Arial" charset="0"/>
              </a:rPr>
              <a:t> - это система мер,  направленных  на предупреждение возникновения явления.</a:t>
            </a:r>
            <a:endParaRPr lang="ru-RU" sz="2400" u="sng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657600" y="90488"/>
            <a:ext cx="322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800" b="1">
                <a:solidFill>
                  <a:srgbClr val="0000FF"/>
                </a:solidFill>
                <a:latin typeface="Arial" charset="0"/>
              </a:rPr>
              <a:t>Профилактическая работа</a:t>
            </a:r>
            <a:endParaRPr lang="ru-RU" sz="18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5423" name="AutoShape 63"/>
          <p:cNvSpPr>
            <a:spLocks noChangeArrowheads="1"/>
          </p:cNvSpPr>
          <p:nvPr/>
        </p:nvSpPr>
        <p:spPr bwMode="auto">
          <a:xfrm>
            <a:off x="319088" y="1393825"/>
            <a:ext cx="8394700" cy="173037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27000" dir="19387806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A40000"/>
                </a:solidFill>
                <a:latin typeface="Arial" charset="0"/>
              </a:rPr>
              <a:t>П</a:t>
            </a:r>
            <a:r>
              <a:rPr lang="ru-RU" b="1">
                <a:solidFill>
                  <a:srgbClr val="A40000"/>
                </a:solidFill>
                <a:latin typeface="Arial" charset="0"/>
                <a:cs typeface="Arial" charset="0"/>
              </a:rPr>
              <a:t>рофилактик</a:t>
            </a:r>
            <a:r>
              <a:rPr lang="ru-RU" b="1">
                <a:solidFill>
                  <a:srgbClr val="A40000"/>
                </a:solidFill>
                <a:latin typeface="Arial" charset="0"/>
              </a:rPr>
              <a:t>а</a:t>
            </a:r>
            <a:r>
              <a:rPr lang="ru-RU" b="1">
                <a:solidFill>
                  <a:srgbClr val="A40000"/>
                </a:solidFill>
                <a:latin typeface="Arial" charset="0"/>
                <a:cs typeface="Arial" charset="0"/>
              </a:rPr>
              <a:t> асоциального поведения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– это научно-обоснованная, своевременная </a:t>
            </a:r>
            <a:r>
              <a:rPr lang="ru-RU">
                <a:latin typeface="Arial" charset="0"/>
                <a:cs typeface="Arial" charset="0"/>
              </a:rPr>
              <a:t>деятельность, направленн</a:t>
            </a:r>
            <a:r>
              <a:rPr lang="ru-RU">
                <a:latin typeface="Arial" charset="0"/>
              </a:rPr>
              <a:t>ая</a:t>
            </a:r>
            <a:r>
              <a:rPr lang="ru-RU">
                <a:latin typeface="Arial" charset="0"/>
                <a:cs typeface="Arial" charset="0"/>
              </a:rPr>
              <a:t> на </a:t>
            </a:r>
            <a:r>
              <a:rPr lang="ru-RU" i="1" u="sng">
                <a:latin typeface="Arial" charset="0"/>
              </a:rPr>
              <a:t>предотвращение</a:t>
            </a:r>
            <a:r>
              <a:rPr lang="ru-RU">
                <a:latin typeface="Arial" charset="0"/>
              </a:rPr>
              <a:t> возможных отклонений подростков; </a:t>
            </a:r>
            <a:r>
              <a:rPr lang="ru-RU">
                <a:latin typeface="Arial" charset="0"/>
                <a:cs typeface="Arial" charset="0"/>
              </a:rPr>
              <a:t>максимальное </a:t>
            </a:r>
            <a:r>
              <a:rPr lang="ru-RU" i="1" u="sng">
                <a:latin typeface="Arial" charset="0"/>
                <a:cs typeface="Arial" charset="0"/>
              </a:rPr>
              <a:t>обеспечение социальной справедливости</a:t>
            </a:r>
            <a:r>
              <a:rPr lang="ru-RU">
                <a:latin typeface="Arial" charset="0"/>
                <a:cs typeface="Arial" charset="0"/>
              </a:rPr>
              <a:t>, </a:t>
            </a:r>
            <a:r>
              <a:rPr lang="ru-RU" i="1" u="sng">
                <a:latin typeface="Arial" charset="0"/>
                <a:cs typeface="Arial" charset="0"/>
              </a:rPr>
              <a:t>создание условий</a:t>
            </a:r>
            <a:r>
              <a:rPr lang="ru-RU">
                <a:latin typeface="Arial" charset="0"/>
                <a:cs typeface="Arial" charset="0"/>
              </a:rPr>
              <a:t> для включения несовершеннолетних в социально-экономическую и культурную жизнь общества, способствующую процессу развития личности, получению образования, предупреждению правонарушений.</a:t>
            </a:r>
            <a:endParaRPr lang="ru-RU" sz="2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440" name="AutoShape 80"/>
          <p:cNvSpPr>
            <a:spLocks noChangeArrowheads="1"/>
          </p:cNvSpPr>
          <p:nvPr/>
        </p:nvSpPr>
        <p:spPr bwMode="auto">
          <a:xfrm>
            <a:off x="2133600" y="3276600"/>
            <a:ext cx="5943600" cy="4445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27000" dir="19387806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latin typeface="Arial" charset="0"/>
              </a:rPr>
              <a:t>Задачи профилактической работы</a:t>
            </a:r>
          </a:p>
        </p:txBody>
      </p:sp>
      <p:sp>
        <p:nvSpPr>
          <p:cNvPr id="15441" name="AutoShape 81"/>
          <p:cNvSpPr>
            <a:spLocks noChangeArrowheads="1"/>
          </p:cNvSpPr>
          <p:nvPr/>
        </p:nvSpPr>
        <p:spPr bwMode="auto">
          <a:xfrm>
            <a:off x="2133600" y="4953000"/>
            <a:ext cx="5943600" cy="34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17088" dir="19163922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400">
                <a:solidFill>
                  <a:srgbClr val="000099"/>
                </a:solidFill>
                <a:latin typeface="Arial" charset="0"/>
                <a:cs typeface="Arial" charset="0"/>
              </a:rPr>
              <a:t>обеспечение и защита конституционных прав несовершеннолетних</a:t>
            </a:r>
            <a:r>
              <a:rPr lang="ru-RU" sz="14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42" name="AutoShape 82"/>
          <p:cNvSpPr>
            <a:spLocks noChangeArrowheads="1"/>
          </p:cNvSpPr>
          <p:nvPr/>
        </p:nvSpPr>
        <p:spPr bwMode="auto">
          <a:xfrm>
            <a:off x="2133600" y="4419600"/>
            <a:ext cx="6248400" cy="34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17088" dir="19163922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400">
                <a:solidFill>
                  <a:srgbClr val="000099"/>
                </a:solidFill>
                <a:latin typeface="Arial" charset="0"/>
                <a:cs typeface="Arial" charset="0"/>
              </a:rPr>
              <a:t>выявление и пресечение случаев жестокого обращения с подростками</a:t>
            </a:r>
          </a:p>
        </p:txBody>
      </p:sp>
      <p:sp>
        <p:nvSpPr>
          <p:cNvPr id="15443" name="AutoShape 83"/>
          <p:cNvSpPr>
            <a:spLocks noChangeArrowheads="1"/>
          </p:cNvSpPr>
          <p:nvPr/>
        </p:nvSpPr>
        <p:spPr bwMode="auto">
          <a:xfrm>
            <a:off x="2133600" y="3886200"/>
            <a:ext cx="6564313" cy="34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17088" dir="19163922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400">
                <a:solidFill>
                  <a:srgbClr val="000099"/>
                </a:solidFill>
                <a:latin typeface="Arial" charset="0"/>
                <a:cs typeface="Arial" charset="0"/>
              </a:rPr>
              <a:t>оказание помощи </a:t>
            </a:r>
            <a:r>
              <a:rPr lang="ru-RU" sz="1400">
                <a:solidFill>
                  <a:srgbClr val="000099"/>
                </a:solidFill>
                <a:latin typeface="Arial" charset="0"/>
              </a:rPr>
              <a:t>подростка</a:t>
            </a:r>
            <a:r>
              <a:rPr lang="ru-RU" sz="1400">
                <a:solidFill>
                  <a:srgbClr val="000099"/>
                </a:solidFill>
                <a:latin typeface="Arial" charset="0"/>
                <a:cs typeface="Arial" charset="0"/>
              </a:rPr>
              <a:t>м, оказавшимся в трудной жизненной ситуации </a:t>
            </a:r>
          </a:p>
        </p:txBody>
      </p:sp>
      <p:sp>
        <p:nvSpPr>
          <p:cNvPr id="15444" name="AutoShape 84"/>
          <p:cNvSpPr>
            <a:spLocks noChangeArrowheads="1"/>
          </p:cNvSpPr>
          <p:nvPr/>
        </p:nvSpPr>
        <p:spPr bwMode="auto">
          <a:xfrm>
            <a:off x="2133600" y="5494338"/>
            <a:ext cx="4953000" cy="34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17088" dir="19163922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400">
                <a:solidFill>
                  <a:srgbClr val="000099"/>
                </a:solidFill>
                <a:latin typeface="Arial" charset="0"/>
              </a:rPr>
              <a:t>оказание помощи по предупреждению правонарушений</a:t>
            </a:r>
          </a:p>
        </p:txBody>
      </p:sp>
      <p:sp>
        <p:nvSpPr>
          <p:cNvPr id="15445" name="AutoShape 85"/>
          <p:cNvSpPr>
            <a:spLocks noChangeArrowheads="1"/>
          </p:cNvSpPr>
          <p:nvPr/>
        </p:nvSpPr>
        <p:spPr bwMode="auto">
          <a:xfrm>
            <a:off x="2133600" y="6021388"/>
            <a:ext cx="3505200" cy="34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17088" dir="19163922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1400">
                <a:solidFill>
                  <a:srgbClr val="000099"/>
                </a:solidFill>
                <a:latin typeface="Arial" charset="0"/>
              </a:rPr>
              <a:t>профилактическая работа с семьями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3" grpId="0" animBg="1" autoUpdateAnimBg="0"/>
      <p:bldP spid="15440" grpId="0" animBg="1" autoUpdateAnimBg="0"/>
      <p:bldP spid="15441" grpId="0" animBg="1" autoUpdateAnimBg="0"/>
      <p:bldP spid="15442" grpId="0" animBg="1" autoUpdateAnimBg="0"/>
      <p:bldP spid="15443" grpId="0" animBg="1" autoUpdateAnimBg="0"/>
      <p:bldP spid="15444" grpId="0" animBg="1" autoUpdateAnimBg="0"/>
      <p:bldP spid="1544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33400" y="762000"/>
          <a:ext cx="1600200" cy="1600200"/>
        </p:xfrm>
        <a:graphic>
          <a:graphicData uri="http://schemas.openxmlformats.org/presentationml/2006/ole">
            <p:oleObj spid="_x0000_s7174" name="Clip" r:id="rId3" imgW="2352805" imgH="2352741" progId="">
              <p:embed/>
            </p:oleObj>
          </a:graphicData>
        </a:graphic>
      </p:graphicFrame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635250" y="533400"/>
            <a:ext cx="5594350" cy="180022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27000" dir="19387806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5200A4"/>
                </a:solidFill>
                <a:latin typeface="Arial" charset="0"/>
              </a:rPr>
              <a:t>Типы профилактических мероприятий: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5200A4"/>
                </a:solidFill>
                <a:latin typeface="Arial" charset="0"/>
              </a:rPr>
              <a:t>предупреждающие возникновение обстоятельств, способствующих социальным отклонениям;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5200A4"/>
                </a:solidFill>
                <a:latin typeface="Arial" charset="0"/>
              </a:rPr>
              <a:t>устраняющие подобные обстоятельства;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5200A4"/>
                </a:solidFill>
                <a:latin typeface="Arial" charset="0"/>
              </a:rPr>
              <a:t>контролирующие проводимую работу и ее эффективность.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39700" y="3200400"/>
            <a:ext cx="8851900" cy="28829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2700">
            <a:solidFill>
              <a:srgbClr val="9966FF"/>
            </a:solidFill>
            <a:round/>
            <a:headEnd/>
            <a:tailEnd/>
          </a:ln>
          <a:effectLst>
            <a:outerShdw dist="127000" dir="19387806" algn="ctr" rotWithShape="0">
              <a:srgbClr val="CC66FF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5200A4"/>
                </a:solidFill>
                <a:latin typeface="Arial" charset="0"/>
              </a:rPr>
              <a:t>Подходы: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0066FF"/>
                </a:solidFill>
                <a:latin typeface="Arial" charset="0"/>
              </a:rPr>
              <a:t>информационный</a:t>
            </a:r>
            <a:r>
              <a:rPr lang="ru-RU">
                <a:solidFill>
                  <a:srgbClr val="5200A4"/>
                </a:solidFill>
                <a:latin typeface="Arial" charset="0"/>
              </a:rPr>
              <a:t> (информирование подростков о правах и обязанностях, о требованиях к выполнению установленных социальных норм через СМИ, кино, литературу, произведения культуры, систему правового обучения);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0066FF"/>
                </a:solidFill>
                <a:latin typeface="Arial" charset="0"/>
              </a:rPr>
              <a:t>социально-профилактический</a:t>
            </a:r>
            <a:r>
              <a:rPr lang="ru-RU">
                <a:solidFill>
                  <a:srgbClr val="5200A4"/>
                </a:solidFill>
                <a:latin typeface="Arial" charset="0"/>
              </a:rPr>
              <a:t> (выявление и устранение причин и условий возникновения негативных явлений);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0066FF"/>
                </a:solidFill>
                <a:latin typeface="Arial" charset="0"/>
              </a:rPr>
              <a:t>медико-биологический</a:t>
            </a:r>
            <a:r>
              <a:rPr lang="ru-RU">
                <a:solidFill>
                  <a:srgbClr val="5200A4"/>
                </a:solidFill>
                <a:latin typeface="Arial" charset="0"/>
              </a:rPr>
              <a:t> (целенаправленные меры лечебно-профилактического характера);</a:t>
            </a:r>
          </a:p>
          <a:p>
            <a:pPr algn="just">
              <a:buFontTx/>
              <a:buChar char="-"/>
            </a:pPr>
            <a:r>
              <a:rPr lang="ru-RU">
                <a:solidFill>
                  <a:srgbClr val="0066FF"/>
                </a:solidFill>
                <a:latin typeface="Arial" charset="0"/>
              </a:rPr>
              <a:t>социально-педагогический</a:t>
            </a:r>
            <a:r>
              <a:rPr lang="ru-RU">
                <a:solidFill>
                  <a:srgbClr val="5200A4"/>
                </a:solidFill>
                <a:latin typeface="Arial" charset="0"/>
              </a:rPr>
              <a:t> (восстановление и коррекция качеств личности подростка с девиантным поведением).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  <p:bldP spid="7173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66800" y="381000"/>
            <a:ext cx="7162800" cy="533400"/>
          </a:xfrm>
          <a:prstGeom prst="rect">
            <a:avLst/>
          </a:prstGeom>
          <a:solidFill>
            <a:srgbClr val="66FFFF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i="1">
                <a:solidFill>
                  <a:schemeClr val="accent2"/>
                </a:solidFill>
                <a:latin typeface="Arial" charset="0"/>
              </a:rPr>
              <a:t>РАБОТУ С ДЕТЬМИ</a:t>
            </a:r>
            <a:r>
              <a:rPr lang="ru-RU" i="1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ru-RU" i="1">
                <a:solidFill>
                  <a:schemeClr val="accent2"/>
                </a:solidFill>
                <a:latin typeface="Arial" charset="0"/>
              </a:rPr>
              <a:t>ПО ПРОФИЛАКТИКЕ АСОЦИАЛЬНОГО ПОВЕДЕНИЯ ОСУЩЕСТВЛЯЮТ:</a:t>
            </a:r>
            <a:endParaRPr lang="ru-RU" i="1">
              <a:solidFill>
                <a:schemeClr val="accent2"/>
              </a:solidFill>
            </a:endParaRPr>
          </a:p>
          <a:p>
            <a:pPr algn="ctr" eaLnBrk="0" hangingPunct="0">
              <a:buFontTx/>
              <a:buChar char="•"/>
            </a:pPr>
            <a:endParaRPr lang="ru-RU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09600" y="31242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комиссия по делам несовершеннолетних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09600" y="12954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подразделения органов внутренних дел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09600" y="26670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органы опеки и попечительства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609600" y="17526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органы управления образованием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09600" y="22098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образовательные учреждения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615950" y="35814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специальные и специализированные учебно-воспитательные учреждения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5950" y="40386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органы социальной защиты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9600" y="44958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учреждения труда и занятости населения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09600" y="4973638"/>
            <a:ext cx="8001000" cy="360362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учреждения по делам молодежи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609600" y="5430838"/>
            <a:ext cx="8001000" cy="360362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учреждения культуры и физической культуры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09600" y="5888038"/>
            <a:ext cx="8001000" cy="360362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eaLnBrk="0" hangingPunct="0"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учреждения здравоохранения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615950" y="6350000"/>
            <a:ext cx="8001000" cy="360363"/>
          </a:xfrm>
          <a:prstGeom prst="rect">
            <a:avLst/>
          </a:prstGeom>
          <a:solidFill>
            <a:srgbClr val="6699FF"/>
          </a:solidFill>
          <a:ln w="9525">
            <a:solidFill>
              <a:srgbClr val="66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>
              <a:buFontTx/>
              <a:buChar char="•"/>
            </a:pPr>
            <a:r>
              <a:rPr lang="ru-RU" sz="1800">
                <a:solidFill>
                  <a:srgbClr val="66FFFF"/>
                </a:solidFill>
                <a:latin typeface="Arial" charset="0"/>
                <a:cs typeface="Arial" charset="0"/>
              </a:rPr>
              <a:t>общественные объединения и ассоциации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4267200" cy="1568450"/>
          </a:xfrm>
          <a:prstGeom prst="rect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b="1" i="1">
                <a:solidFill>
                  <a:srgbClr val="5200A4"/>
                </a:solidFill>
                <a:latin typeface="Arial" charset="0"/>
                <a:cs typeface="Arial" charset="0"/>
              </a:rPr>
              <a:t>Главная цель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- комплексная разработка и реализация в школе и семье результативной системы учебно-воспитательного воздействия на личность подростков с асоциальными проявлениями в поведении. </a:t>
            </a:r>
            <a:endParaRPr lang="ru-RU"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4724400"/>
            <a:ext cx="9144000" cy="183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800" b="1" i="1">
                <a:solidFill>
                  <a:srgbClr val="5200A4"/>
                </a:solidFill>
                <a:latin typeface="Arial" charset="0"/>
                <a:cs typeface="Arial" charset="0"/>
              </a:rPr>
              <a:t>Принципы:</a:t>
            </a:r>
            <a:endParaRPr lang="ru-RU" sz="1800" b="1" i="1">
              <a:solidFill>
                <a:srgbClr val="5200A4"/>
              </a:solidFill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BA22CE"/>
                </a:solidFill>
                <a:latin typeface="Arial" charset="0"/>
                <a:cs typeface="Arial" charset="0"/>
              </a:rPr>
              <a:t>Обеспечение приоритетности развития и воспитания детей в семье</a:t>
            </a:r>
            <a:endParaRPr lang="ru-RU">
              <a:solidFill>
                <a:srgbClr val="BA22CE"/>
              </a:solidFill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A121CF"/>
                </a:solidFill>
                <a:latin typeface="Arial" charset="0"/>
                <a:cs typeface="Arial" charset="0"/>
              </a:rPr>
              <a:t>Гуманизация взаимоотношений детей и общества</a:t>
            </a:r>
            <a:endParaRPr lang="ru-RU">
              <a:solidFill>
                <a:srgbClr val="A121CF"/>
              </a:solidFill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8D20D0"/>
                </a:solidFill>
                <a:latin typeface="Arial" charset="0"/>
                <a:cs typeface="Arial" charset="0"/>
              </a:rPr>
              <a:t>Осуществление комплекса мер, обеспечивающих гуманизацию социума ребенка, гармоничное развитие его личности, профилактику школьной и социальной дезадаптации</a:t>
            </a:r>
            <a:endParaRPr lang="ru-RU">
              <a:solidFill>
                <a:srgbClr val="8D20D0"/>
              </a:solidFill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761EC6"/>
                </a:solidFill>
                <a:latin typeface="Arial" charset="0"/>
                <a:cs typeface="Arial" charset="0"/>
              </a:rPr>
              <a:t>Развитие форм работы </a:t>
            </a:r>
            <a:r>
              <a:rPr lang="ru-RU">
                <a:solidFill>
                  <a:srgbClr val="761EC6"/>
                </a:solidFill>
                <a:latin typeface="Arial" charset="0"/>
              </a:rPr>
              <a:t>по </a:t>
            </a:r>
            <a:r>
              <a:rPr lang="ru-RU">
                <a:solidFill>
                  <a:srgbClr val="761EC6"/>
                </a:solidFill>
                <a:latin typeface="Arial" charset="0"/>
                <a:cs typeface="Arial" charset="0"/>
              </a:rPr>
              <a:t>применени</a:t>
            </a:r>
            <a:r>
              <a:rPr lang="ru-RU">
                <a:solidFill>
                  <a:srgbClr val="761EC6"/>
                </a:solidFill>
                <a:latin typeface="Arial" charset="0"/>
              </a:rPr>
              <a:t>ю</a:t>
            </a:r>
            <a:r>
              <a:rPr lang="ru-RU">
                <a:solidFill>
                  <a:srgbClr val="761EC6"/>
                </a:solidFill>
                <a:latin typeface="Arial" charset="0"/>
                <a:cs typeface="Arial" charset="0"/>
              </a:rPr>
              <a:t> действенных методов общественного воздействия с целью коррекции поведения детей, находящихся в зоне социального риска.</a:t>
            </a:r>
            <a:endParaRPr lang="ru-RU">
              <a:solidFill>
                <a:srgbClr val="761EC6"/>
              </a:solidFill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419600" y="0"/>
            <a:ext cx="4724400" cy="4257675"/>
          </a:xfrm>
          <a:prstGeom prst="rect">
            <a:avLst/>
          </a:prstGeom>
          <a:solidFill>
            <a:srgbClr val="DBB7FF">
              <a:alpha val="50000"/>
            </a:srgbClr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ru-RU" b="1" i="1">
                <a:solidFill>
                  <a:srgbClr val="5200A4"/>
                </a:solidFill>
                <a:latin typeface="Arial" charset="0"/>
              </a:rPr>
              <a:t>З</a:t>
            </a:r>
            <a:r>
              <a:rPr lang="ru-RU" b="1" i="1">
                <a:solidFill>
                  <a:srgbClr val="5200A4"/>
                </a:solidFill>
                <a:latin typeface="Arial" charset="0"/>
                <a:cs typeface="Arial" charset="0"/>
              </a:rPr>
              <a:t>адачи:</a:t>
            </a:r>
            <a:br>
              <a:rPr lang="ru-RU" b="1" i="1">
                <a:solidFill>
                  <a:srgbClr val="5200A4"/>
                </a:solidFill>
                <a:latin typeface="Arial" charset="0"/>
                <a:cs typeface="Arial" charset="0"/>
              </a:rPr>
            </a:b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1) Проанализировать причины де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виант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ного поведения учеников, изучить их психологические особенности.</a:t>
            </a:r>
            <a:endParaRPr lang="ru-RU">
              <a:solidFill>
                <a:srgbClr val="000000"/>
              </a:solidFill>
              <a:latin typeface="Arial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2) Разработать методику для выявления группы риска среди подростков с разными проявлениями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девиант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ного поведения, проследить возрастную динамику этих проявлений.</a:t>
            </a:r>
            <a:endParaRPr lang="ru-RU">
              <a:solidFill>
                <a:srgbClr val="000000"/>
              </a:solidFill>
              <a:latin typeface="Arial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3) Изучить особенности взаимоотношений родителей и подростков, выявить нарушения и психологические причины нарушений у детей.</a:t>
            </a:r>
            <a:endParaRPr lang="ru-RU">
              <a:solidFill>
                <a:srgbClr val="000000"/>
              </a:solidFill>
              <a:latin typeface="Arial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4) Разработать рекомендации для учителей, классных руководителей по организации индивидуального учебно-воспитательного воздействия на подростков с учетом их психологических особенностей.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676400"/>
            <a:ext cx="4267200" cy="3035300"/>
          </a:xfrm>
          <a:prstGeom prst="rect">
            <a:avLst/>
          </a:prstGeom>
          <a:solidFill>
            <a:srgbClr val="E7B7FF">
              <a:alpha val="50000"/>
            </a:srgbClr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ru-RU" b="1" i="1">
                <a:solidFill>
                  <a:srgbClr val="5200A4"/>
                </a:solidFill>
                <a:latin typeface="Arial" charset="0"/>
              </a:rPr>
              <a:t>Г</a:t>
            </a:r>
            <a:r>
              <a:rPr lang="ru-RU" b="1" i="1">
                <a:solidFill>
                  <a:srgbClr val="5200A4"/>
                </a:solidFill>
                <a:latin typeface="Arial" charset="0"/>
                <a:cs typeface="Arial" charset="0"/>
              </a:rPr>
              <a:t>ипотезы</a:t>
            </a:r>
            <a:r>
              <a:rPr lang="ru-RU" b="1" i="1">
                <a:solidFill>
                  <a:srgbClr val="5200A4"/>
                </a:solidFill>
                <a:latin typeface="Arial" charset="0"/>
              </a:rPr>
              <a:t>: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Если в организации учебно-воспитательного процесса изучить специ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фику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и динамику проявления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девиаций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у подростков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выявить группу риска, вести индивидуальную работу; вооружить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взрослых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знанием особенностей личности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то можно ожидать позитивного влияния на подростков в отношении усвоения норм общественного поведения; сознательного и обоснованного выбора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ими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форм поведения, исключающих проявление де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виаций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5" grpId="0" autoUpdateAnimBg="0"/>
      <p:bldP spid="23556" grpId="0" build="p" animBg="1" autoUpdateAnimBg="0"/>
      <p:bldP spid="235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28600" y="95250"/>
            <a:ext cx="8686800" cy="6486525"/>
          </a:xfrm>
          <a:prstGeom prst="rect">
            <a:avLst/>
          </a:prstGeom>
          <a:solidFill>
            <a:srgbClr val="CCCCFF">
              <a:alpha val="50000"/>
            </a:srgbClr>
          </a:solidFill>
          <a:ln w="38100">
            <a:solidFill>
              <a:srgbClr val="7C20D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200025" algn="just"/>
            <a:r>
              <a:rPr lang="ru-RU">
                <a:solidFill>
                  <a:srgbClr val="FF0066"/>
                </a:solidFill>
                <a:latin typeface="Arial" charset="0"/>
              </a:rPr>
              <a:t>Задачи школы по профилактике асоциального поведения:</a:t>
            </a:r>
            <a:endParaRPr lang="ru-RU">
              <a:solidFill>
                <a:srgbClr val="FF0066"/>
              </a:solidFill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создание гуманистической воспитательной системы, обеспечивающей детям интеллектуальную, социальную нравственную подготовку, необходимую для жизненной адаптации;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целостность образовательного процесса, повышение воспитывающего характера обучения и обучающего эффекта воспитания;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своевременное выявление неблагополучных семей; </a:t>
            </a:r>
            <a:endParaRPr lang="ru-RU">
              <a:solidFill>
                <a:schemeClr val="accent2"/>
              </a:solidFill>
              <a:latin typeface="Arial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формирование у педагогов навыков конструктивного взаимодействия с подростками «группы риска»;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создание форм просвещения родителей </a:t>
            </a:r>
            <a:r>
              <a:rPr lang="ru-RU">
                <a:solidFill>
                  <a:schemeClr val="accent2"/>
                </a:solidFill>
                <a:latin typeface="Arial" charset="0"/>
              </a:rPr>
              <a:t>п</a:t>
            </a: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о актуальным проблемам коррекции отклоняющегося поведения у детей и подростков;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недопущение немотивированного исключения детей из школы;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совершенствование психолого-педагогической помощи детям со школьной дезадаптацией;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работа по формированию и поддержанию стремления детей и подростков к позитивным изменениям в образе жизни через обеспечение их достоверными медико-гигиеническими и санитарными знаниями;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развитие сети дополнительного образования, предоставляющей возможности для воспитания, развития творческого потенциала, самоопределения и самореализации подростков;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организация оздоровительных мероприятий для подростков;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развитие системы учебных курсов по вопросам правоведения;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организация досуговой деятельности подростков, нравственного воспитани</a:t>
            </a:r>
            <a:r>
              <a:rPr lang="ru-RU">
                <a:solidFill>
                  <a:schemeClr val="accent2"/>
                </a:solidFill>
                <a:latin typeface="Arial" charset="0"/>
              </a:rPr>
              <a:t>е</a:t>
            </a: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профориентация и трудовое устройство;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пропаганда и распространение среди детей здорового образа жизни;</a:t>
            </a:r>
            <a:endParaRPr lang="ru-RU">
              <a:solidFill>
                <a:schemeClr val="accent2"/>
              </a:solidFill>
              <a:cs typeface="Times New Roman" pitchFamily="18" charset="0"/>
            </a:endParaRPr>
          </a:p>
          <a:p>
            <a:pPr indent="200025" algn="just" eaLnBrk="0" hangingPunct="0">
              <a:buClr>
                <a:srgbClr val="FF0066"/>
              </a:buClr>
              <a:buFontTx/>
              <a:buChar char="•"/>
            </a:pPr>
            <a:r>
              <a:rPr lang="ru-RU">
                <a:solidFill>
                  <a:schemeClr val="accent2"/>
                </a:solidFill>
                <a:latin typeface="Arial" charset="0"/>
                <a:cs typeface="Arial" charset="0"/>
              </a:rPr>
              <a:t>оказание социальной помощи семьям</a:t>
            </a:r>
            <a:r>
              <a:rPr lang="ru-RU">
                <a:solidFill>
                  <a:schemeClr val="accent2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7" dur="500"/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7" dur="500"/>
                                        <p:tgtEl>
                                          <p:spTgt spid="174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620713"/>
            <a:ext cx="8991600" cy="1938992"/>
          </a:xfrm>
          <a:prstGeom prst="rect">
            <a:avLst/>
          </a:prstGeom>
          <a:solidFill>
            <a:srgbClr val="CCDAD7">
              <a:alpha val="50000"/>
            </a:srgbClr>
          </a:solidFill>
          <a:ln w="9525">
            <a:solidFill>
              <a:srgbClr val="CCE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99"/>
                </a:solidFill>
                <a:latin typeface="Arial" charset="0"/>
                <a:cs typeface="Arial" charset="0"/>
              </a:rPr>
              <a:t>З</a:t>
            </a:r>
            <a:r>
              <a:rPr lang="ru-RU" sz="2000" b="1" dirty="0" smtClean="0">
                <a:solidFill>
                  <a:srgbClr val="CC3399"/>
                </a:solidFill>
                <a:latin typeface="Arial" charset="0"/>
                <a:cs typeface="Arial" charset="0"/>
              </a:rPr>
              <a:t>акон </a:t>
            </a:r>
            <a:r>
              <a:rPr lang="ru-RU" sz="2000" b="1" dirty="0">
                <a:solidFill>
                  <a:srgbClr val="CC3399"/>
                </a:solidFill>
                <a:latin typeface="Arial" charset="0"/>
                <a:cs typeface="Arial" charset="0"/>
              </a:rPr>
              <a:t>об образовании: </a:t>
            </a:r>
            <a:endParaRPr lang="ru-RU" sz="2000" b="1" dirty="0">
              <a:solidFill>
                <a:srgbClr val="CC3399"/>
              </a:solidFill>
              <a:latin typeface="Arial" charset="0"/>
            </a:endParaRPr>
          </a:p>
          <a:p>
            <a:pPr algn="ctr"/>
            <a:r>
              <a:rPr lang="ru-RU" sz="2000" b="1" smtClean="0">
                <a:latin typeface="Arial" charset="0"/>
                <a:cs typeface="Arial" charset="0"/>
              </a:rPr>
              <a:t>Содержание </a:t>
            </a:r>
            <a:r>
              <a:rPr lang="ru-RU" sz="2000" b="1" dirty="0">
                <a:latin typeface="Arial" charset="0"/>
                <a:cs typeface="Arial" charset="0"/>
              </a:rPr>
              <a:t>образования должно содействовать взаимопониманию и сотрудничеству между людьми, народами, различными расовыми, национальными, этническими, религиозными и социальными группами; способствовать реализации права граждан на свободный выбор взглядов </a:t>
            </a:r>
            <a:r>
              <a:rPr lang="ru-RU" sz="2000" b="1">
                <a:latin typeface="Arial" charset="0"/>
                <a:cs typeface="Arial" charset="0"/>
              </a:rPr>
              <a:t>и </a:t>
            </a:r>
            <a:r>
              <a:rPr lang="ru-RU" sz="2000" b="1" smtClean="0">
                <a:latin typeface="Arial" charset="0"/>
                <a:cs typeface="Arial" charset="0"/>
              </a:rPr>
              <a:t>убеждений. </a:t>
            </a:r>
            <a:r>
              <a:rPr lang="ru-RU" sz="2000" b="1" dirty="0">
                <a:latin typeface="Arial" charset="0"/>
                <a:cs typeface="Arial" charset="0"/>
              </a:rPr>
              <a:t>    </a:t>
            </a:r>
            <a:endParaRPr lang="ru-RU" sz="2000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19250" y="4437063"/>
            <a:ext cx="7223125" cy="13208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2000">
                <a:solidFill>
                  <a:srgbClr val="430086"/>
                </a:solidFill>
                <a:latin typeface="Arial" charset="0"/>
                <a:cs typeface="Arial" charset="0"/>
              </a:rPr>
              <a:t>Выполнить задачи, поставленные в этой статье закона, можно только формируя в ребенке с раннего возраста социально приемлемые нормы поведения, развивая его нравственные представления.</a:t>
            </a:r>
            <a:r>
              <a:rPr lang="ru-RU" sz="2000">
                <a:solidFill>
                  <a:srgbClr val="430086"/>
                </a:solidFill>
              </a:rPr>
              <a:t> </a:t>
            </a:r>
          </a:p>
        </p:txBody>
      </p:sp>
      <p:pic>
        <p:nvPicPr>
          <p:cNvPr id="9220" name="Picture 4" descr="поэ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742950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447800" y="623888"/>
            <a:ext cx="7086600" cy="2024062"/>
          </a:xfrm>
          <a:prstGeom prst="rect">
            <a:avLst/>
          </a:prstGeom>
          <a:solidFill>
            <a:srgbClr val="E9D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1800">
                <a:latin typeface="Arial" charset="0"/>
              </a:rPr>
              <a:t>Перемены, происходящие в нашем обществе во всех сферах жизни, не могут не оказывать влияния на область обучения и воспитания детей и подростков. Существующие исследования, раскрывающие влияние социально-экономических условий в стране на жизнь несовершеннолетних, свидетельствуют, что жизнь подростка сегодня стала совершенно иной по сравнению с жизнью несовершеннолетних в докризисный период.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09600" y="2971800"/>
            <a:ext cx="6629400" cy="3122613"/>
          </a:xfrm>
          <a:prstGeom prst="rect">
            <a:avLst/>
          </a:prstGeom>
          <a:solidFill>
            <a:srgbClr val="E4AFFF"/>
          </a:solidFill>
          <a:ln w="9525">
            <a:solidFill>
              <a:srgbClr val="7C20D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800" i="1">
                <a:solidFill>
                  <a:srgbClr val="0000CC"/>
                </a:solidFill>
                <a:latin typeface="Arial" charset="0"/>
                <a:cs typeface="Arial" charset="0"/>
              </a:rPr>
              <a:t>Кого проблемы </a:t>
            </a:r>
            <a:r>
              <a:rPr lang="ru-RU" sz="1800" i="1">
                <a:solidFill>
                  <a:srgbClr val="0000CC"/>
                </a:solidFill>
                <a:latin typeface="Arial" charset="0"/>
              </a:rPr>
              <a:t>должны </a:t>
            </a:r>
            <a:r>
              <a:rPr lang="ru-RU" sz="1800" i="1">
                <a:solidFill>
                  <a:srgbClr val="0000CC"/>
                </a:solidFill>
                <a:latin typeface="Arial" charset="0"/>
                <a:cs typeface="Arial" charset="0"/>
              </a:rPr>
              <a:t>волн</a:t>
            </a:r>
            <a:r>
              <a:rPr lang="ru-RU" sz="1800" i="1">
                <a:solidFill>
                  <a:srgbClr val="0000CC"/>
                </a:solidFill>
                <a:latin typeface="Arial" charset="0"/>
              </a:rPr>
              <a:t>овать</a:t>
            </a:r>
            <a:r>
              <a:rPr lang="ru-RU" sz="1800" i="1">
                <a:solidFill>
                  <a:srgbClr val="0000CC"/>
                </a:solidFill>
                <a:latin typeface="Arial" charset="0"/>
                <a:cs typeface="Arial" charset="0"/>
              </a:rPr>
              <a:t>?</a:t>
            </a:r>
            <a:r>
              <a:rPr lang="ru-RU" sz="180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endParaRPr lang="ru-RU" sz="1800">
              <a:solidFill>
                <a:srgbClr val="0000CC"/>
              </a:solidFill>
              <a:latin typeface="Arial" charset="0"/>
            </a:endParaRPr>
          </a:p>
          <a:p>
            <a:pPr algn="just"/>
            <a:endParaRPr lang="ru-RU" sz="1800">
              <a:solidFill>
                <a:srgbClr val="0000CC"/>
              </a:solidFill>
            </a:endParaRPr>
          </a:p>
          <a:p>
            <a:pPr algn="just" eaLnBrk="0" hangingPunct="0"/>
            <a:r>
              <a:rPr lang="ru-RU" sz="1800">
                <a:latin typeface="Arial" charset="0"/>
                <a:cs typeface="Arial" charset="0"/>
                <a:sym typeface="Wingdings" pitchFamily="2" charset="2"/>
              </a:rPr>
              <a:t></a:t>
            </a:r>
            <a:r>
              <a:rPr lang="ru-RU" sz="1800">
                <a:latin typeface="Arial" charset="0"/>
                <a:sym typeface="Wingdings" pitchFamily="2" charset="2"/>
              </a:rPr>
              <a:t>М</a:t>
            </a:r>
            <a:r>
              <a:rPr lang="ru-RU" sz="1800">
                <a:latin typeface="Arial" charset="0"/>
                <a:cs typeface="Arial" charset="0"/>
              </a:rPr>
              <a:t>олодежь, которая хочет жить в здоровом - духовно и физически - обществе. </a:t>
            </a:r>
            <a:endParaRPr lang="ru-RU" sz="1800">
              <a:cs typeface="Times New Roman" pitchFamily="18" charset="0"/>
            </a:endParaRPr>
          </a:p>
          <a:p>
            <a:pPr algn="just" eaLnBrk="0" hangingPunct="0"/>
            <a:r>
              <a:rPr lang="ru-RU" sz="1800">
                <a:latin typeface="Arial" charset="0"/>
                <a:cs typeface="Arial" charset="0"/>
                <a:sym typeface="Wingdings" pitchFamily="2" charset="2"/>
              </a:rPr>
              <a:t></a:t>
            </a:r>
            <a:r>
              <a:rPr lang="ru-RU" sz="1800">
                <a:latin typeface="Arial" charset="0"/>
                <a:cs typeface="Arial" charset="0"/>
              </a:rPr>
              <a:t>Родительскую общественность: страх за будущее детей. </a:t>
            </a:r>
            <a:endParaRPr lang="ru-RU" sz="1800">
              <a:latin typeface="Arial" charset="0"/>
            </a:endParaRPr>
          </a:p>
          <a:p>
            <a:pPr algn="just" eaLnBrk="0" hangingPunct="0"/>
            <a:r>
              <a:rPr lang="ru-RU" sz="1800">
                <a:latin typeface="Arial" charset="0"/>
                <a:cs typeface="Arial" charset="0"/>
                <a:sym typeface="Wingdings" pitchFamily="2" charset="2"/>
              </a:rPr>
              <a:t></a:t>
            </a:r>
            <a:r>
              <a:rPr lang="ru-RU" sz="1800">
                <a:latin typeface="Arial" charset="0"/>
                <a:cs typeface="Arial" charset="0"/>
              </a:rPr>
              <a:t>Педагогов, обеспокоенных задачей сохранения </a:t>
            </a:r>
            <a:r>
              <a:rPr lang="ru-RU" sz="1800">
                <a:latin typeface="Arial" charset="0"/>
              </a:rPr>
              <a:t>нравственности и морали</a:t>
            </a:r>
            <a:r>
              <a:rPr lang="ru-RU" sz="1800">
                <a:latin typeface="Arial" charset="0"/>
                <a:cs typeface="Arial" charset="0"/>
              </a:rPr>
              <a:t>. </a:t>
            </a:r>
            <a:endParaRPr lang="ru-RU" sz="1800">
              <a:cs typeface="Times New Roman" pitchFamily="18" charset="0"/>
            </a:endParaRPr>
          </a:p>
          <a:p>
            <a:pPr algn="just" eaLnBrk="0" hangingPunct="0"/>
            <a:r>
              <a:rPr lang="ru-RU" sz="1800">
                <a:latin typeface="Arial" charset="0"/>
                <a:cs typeface="Arial" charset="0"/>
                <a:sym typeface="Wingdings" pitchFamily="2" charset="2"/>
              </a:rPr>
              <a:t></a:t>
            </a:r>
            <a:r>
              <a:rPr lang="ru-RU" sz="1800">
                <a:latin typeface="Arial" charset="0"/>
                <a:cs typeface="Arial" charset="0"/>
              </a:rPr>
              <a:t>Подростков, у которых формируется мировоззрение в сложившемся социуме</a:t>
            </a:r>
            <a:r>
              <a:rPr lang="ru-RU" sz="1800">
                <a:latin typeface="Arial" charset="0"/>
              </a:rPr>
              <a:t> и </a:t>
            </a:r>
            <a:r>
              <a:rPr lang="ru-RU" sz="1800">
                <a:latin typeface="Arial" charset="0"/>
                <a:cs typeface="Arial" charset="0"/>
              </a:rPr>
              <a:t>не</a:t>
            </a:r>
            <a:r>
              <a:rPr lang="ru-RU" sz="1800">
                <a:latin typeface="Arial" charset="0"/>
              </a:rPr>
              <a:t> всегда</a:t>
            </a:r>
            <a:r>
              <a:rPr lang="ru-RU" sz="1800">
                <a:latin typeface="Arial" charset="0"/>
                <a:cs typeface="Arial" charset="0"/>
              </a:rPr>
              <a:t> хватает собственных моральных сил для того, чтобы противостоять асоциальным явлениям.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 autoUpdateAnimBg="0"/>
      <p:bldP spid="410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6200" y="0"/>
            <a:ext cx="3276600" cy="1244600"/>
          </a:xfrm>
          <a:prstGeom prst="rect">
            <a:avLst/>
          </a:prstGeom>
          <a:gradFill rotWithShape="0">
            <a:gsLst>
              <a:gs pos="0">
                <a:srgbClr val="FFE1FF"/>
              </a:gs>
              <a:gs pos="100000">
                <a:srgbClr val="FFE1FF">
                  <a:gamma/>
                  <a:shade val="82745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500" b="1">
                <a:solidFill>
                  <a:srgbClr val="FF0000"/>
                </a:solidFill>
                <a:latin typeface="Arial" charset="0"/>
                <a:cs typeface="Arial" charset="0"/>
              </a:rPr>
              <a:t>Подростковый возраст</a:t>
            </a:r>
            <a:r>
              <a:rPr lang="ru-RU" sz="1500">
                <a:solidFill>
                  <a:srgbClr val="601E62"/>
                </a:solidFill>
                <a:latin typeface="Arial" charset="0"/>
                <a:cs typeface="Arial" charset="0"/>
              </a:rPr>
              <a:t> обычно характеризуется как </a:t>
            </a:r>
            <a:r>
              <a:rPr lang="ru-RU" sz="1500" i="1">
                <a:solidFill>
                  <a:srgbClr val="601E62"/>
                </a:solidFill>
                <a:latin typeface="Arial" charset="0"/>
                <a:cs typeface="Arial" charset="0"/>
              </a:rPr>
              <a:t>переломный, переходный, критический, трудный, возраст полового созревания.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33800" y="0"/>
            <a:ext cx="5334000" cy="1244600"/>
          </a:xfrm>
          <a:prstGeom prst="rect">
            <a:avLst/>
          </a:prstGeom>
          <a:gradFill rotWithShape="0">
            <a:gsLst>
              <a:gs pos="0">
                <a:srgbClr val="FEEBD2"/>
              </a:gs>
              <a:gs pos="100000">
                <a:srgbClr val="FEEBD2">
                  <a:gamma/>
                  <a:shade val="82745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500">
                <a:solidFill>
                  <a:srgbClr val="4B341B"/>
                </a:solidFill>
                <a:latin typeface="Arial" charset="0"/>
                <a:cs typeface="Arial" charset="0"/>
              </a:rPr>
              <a:t>Подростковый период развития охватывает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возраст с 1</a:t>
            </a:r>
            <a:r>
              <a:rPr lang="ru-RU" sz="15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 до 15 лет</a:t>
            </a:r>
            <a:r>
              <a:rPr lang="ru-RU" sz="1500">
                <a:solidFill>
                  <a:srgbClr val="4B341B"/>
                </a:solidFill>
                <a:latin typeface="Arial" charset="0"/>
                <a:cs typeface="Arial" charset="0"/>
              </a:rPr>
              <a:t>, совпадая с обучением в средних классах школы</a:t>
            </a:r>
            <a:r>
              <a:rPr lang="ru-RU" sz="1500">
                <a:solidFill>
                  <a:srgbClr val="4B341B"/>
                </a:solidFill>
                <a:latin typeface="Arial" charset="0"/>
              </a:rPr>
              <a:t> и</a:t>
            </a:r>
            <a:r>
              <a:rPr lang="ru-RU" sz="1500">
                <a:solidFill>
                  <a:srgbClr val="4B341B"/>
                </a:solidFill>
                <a:latin typeface="Arial" charset="0"/>
                <a:cs typeface="Arial" charset="0"/>
              </a:rPr>
              <a:t> характеризуется началом перестройки организма ребен</a:t>
            </a:r>
            <a:r>
              <a:rPr lang="ru-RU" sz="1500">
                <a:solidFill>
                  <a:srgbClr val="4B341B"/>
                </a:solidFill>
              </a:rPr>
              <a:t>к</a:t>
            </a:r>
            <a:r>
              <a:rPr lang="ru-RU" sz="1500">
                <a:solidFill>
                  <a:srgbClr val="4B341B"/>
                </a:solidFill>
                <a:latin typeface="Arial" charset="0"/>
                <a:cs typeface="Arial" charset="0"/>
              </a:rPr>
              <a:t>а: ускоренным физическим развитием и половым созреванием.</a:t>
            </a:r>
            <a:r>
              <a:rPr lang="ru-RU" sz="1500">
                <a:solidFill>
                  <a:srgbClr val="4B341B"/>
                </a:solidFill>
              </a:rPr>
              <a:t>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267200" y="1371600"/>
            <a:ext cx="4800600" cy="1701800"/>
          </a:xfrm>
          <a:prstGeom prst="rect">
            <a:avLst/>
          </a:prstGeom>
          <a:gradFill rotWithShape="0">
            <a:gsLst>
              <a:gs pos="0">
                <a:srgbClr val="C3FFC7"/>
              </a:gs>
              <a:gs pos="100000">
                <a:srgbClr val="C3FFC7">
                  <a:gamma/>
                  <a:shade val="85490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500">
                <a:solidFill>
                  <a:srgbClr val="1F441E"/>
                </a:solidFill>
                <a:latin typeface="Arial" charset="0"/>
                <a:cs typeface="Arial" charset="0"/>
              </a:rPr>
              <a:t>В подростковом возрасте изменяются условия жизни и деятельности подростка, что</a:t>
            </a:r>
            <a:r>
              <a:rPr lang="ru-RU" sz="1500">
                <a:solidFill>
                  <a:srgbClr val="1F441E"/>
                </a:solidFill>
                <a:latin typeface="Arial" charset="0"/>
              </a:rPr>
              <a:t> прив</a:t>
            </a:r>
            <a:r>
              <a:rPr lang="ru-RU" sz="1500">
                <a:solidFill>
                  <a:srgbClr val="1F441E"/>
                </a:solidFill>
                <a:latin typeface="Arial" charset="0"/>
                <a:cs typeface="Arial" charset="0"/>
              </a:rPr>
              <a:t>одит к перестройке психики,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появлению новых форм взаимодействия</a:t>
            </a:r>
            <a:r>
              <a:rPr lang="ru-RU" sz="1500">
                <a:solidFill>
                  <a:srgbClr val="1F441E"/>
                </a:solidFill>
                <a:latin typeface="Arial" charset="0"/>
                <a:cs typeface="Arial" charset="0"/>
              </a:rPr>
              <a:t> между сверстниками. У подростка меняется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общественный статус, положение в коллективе</a:t>
            </a:r>
            <a:r>
              <a:rPr lang="ru-RU" sz="1500">
                <a:solidFill>
                  <a:srgbClr val="1F441E"/>
                </a:solidFill>
                <a:latin typeface="Arial" charset="0"/>
                <a:cs typeface="Arial" charset="0"/>
              </a:rPr>
              <a:t>, ему начинают предъявляться более серьезные требования со стороны взрослых.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6200" y="3200400"/>
            <a:ext cx="4800600" cy="1244600"/>
          </a:xfrm>
          <a:prstGeom prst="rect">
            <a:avLst/>
          </a:prstGeom>
          <a:gradFill rotWithShape="0">
            <a:gsLst>
              <a:gs pos="0">
                <a:srgbClr val="B4FEFE"/>
              </a:gs>
              <a:gs pos="100000">
                <a:srgbClr val="B4FEFE">
                  <a:gamma/>
                  <a:shade val="82745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500">
                <a:solidFill>
                  <a:srgbClr val="175E6F"/>
                </a:solidFill>
                <a:latin typeface="Arial" charset="0"/>
                <a:cs typeface="Arial" charset="0"/>
              </a:rPr>
              <a:t>Подросток начинает чувствовать себя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взрослым,</a:t>
            </a:r>
            <a:r>
              <a:rPr lang="ru-RU" sz="1500">
                <a:solidFill>
                  <a:srgbClr val="175E6F"/>
                </a:solidFill>
                <a:latin typeface="Arial" charset="0"/>
                <a:cs typeface="Arial" charset="0"/>
              </a:rPr>
              <a:t> он отвергает свою принадлежность к детям, но у него еще нет ощущения полноценной взрослости, зато есть огромная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потребность в признании</a:t>
            </a:r>
            <a:r>
              <a:rPr lang="ru-RU" sz="1500">
                <a:solidFill>
                  <a:srgbClr val="175E6F"/>
                </a:solidFill>
                <a:latin typeface="Arial" charset="0"/>
                <a:cs typeface="Arial" charset="0"/>
              </a:rPr>
              <a:t> его взрослости окружающими.</a:t>
            </a:r>
            <a:r>
              <a:rPr lang="ru-RU" sz="1500">
                <a:solidFill>
                  <a:srgbClr val="175E6F"/>
                </a:solidFill>
              </a:rPr>
              <a:t> 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6200" y="1371600"/>
            <a:ext cx="3886200" cy="1701800"/>
          </a:xfrm>
          <a:prstGeom prst="rect">
            <a:avLst/>
          </a:prstGeom>
          <a:gradFill rotWithShape="0">
            <a:gsLst>
              <a:gs pos="0">
                <a:srgbClr val="FBFED2"/>
              </a:gs>
              <a:gs pos="100000">
                <a:srgbClr val="FBFED2">
                  <a:gamma/>
                  <a:shade val="82745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Нарушение слаженности</a:t>
            </a:r>
            <a:r>
              <a:rPr lang="ru-RU" sz="1500">
                <a:solidFill>
                  <a:srgbClr val="3F421E"/>
                </a:solidFill>
                <a:latin typeface="Arial" charset="0"/>
                <a:cs typeface="Arial" charset="0"/>
              </a:rPr>
              <a:t> в деятельности организма и неотрегулированная новая система его функционирования являются основой общей неуравновешенности подростка, его раздражительности, взрывчатости, резких колебаний настроения.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5105400" y="3200400"/>
            <a:ext cx="3962400" cy="3302000"/>
          </a:xfrm>
          <a:prstGeom prst="rect">
            <a:avLst/>
          </a:prstGeom>
          <a:gradFill rotWithShape="0">
            <a:gsLst>
              <a:gs pos="0">
                <a:srgbClr val="73B9FF"/>
              </a:gs>
              <a:gs pos="100000">
                <a:srgbClr val="73B9FF">
                  <a:gamma/>
                  <a:shade val="90588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500">
                <a:solidFill>
                  <a:srgbClr val="1E1E76"/>
                </a:solidFill>
                <a:latin typeface="Arial" charset="0"/>
              </a:rPr>
              <a:t>П</a:t>
            </a:r>
            <a:r>
              <a:rPr lang="ru-RU" sz="1500">
                <a:solidFill>
                  <a:srgbClr val="1E1E76"/>
                </a:solidFill>
                <a:latin typeface="Arial" charset="0"/>
                <a:cs typeface="Arial" charset="0"/>
              </a:rPr>
              <a:t>роисходит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психологическое отдаление</a:t>
            </a:r>
            <a:r>
              <a:rPr lang="ru-RU" sz="1500">
                <a:solidFill>
                  <a:srgbClr val="1E1E76"/>
                </a:solidFill>
                <a:latin typeface="Arial" charset="0"/>
                <a:cs typeface="Arial" charset="0"/>
              </a:rPr>
              <a:t> подростка от семьи и школы, их значение в становлении личности подростка снижается, влияние сверстников усиливается. Зачастую он стоит перед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выбором </a:t>
            </a:r>
            <a:r>
              <a:rPr lang="ru-RU" sz="1500">
                <a:solidFill>
                  <a:srgbClr val="1E1E76"/>
                </a:solidFill>
                <a:latin typeface="Arial" charset="0"/>
                <a:cs typeface="Arial" charset="0"/>
              </a:rPr>
              <a:t>между официальным коллективом и неформальной группой общения. </a:t>
            </a:r>
            <a:r>
              <a:rPr lang="ru-RU" sz="1500">
                <a:solidFill>
                  <a:srgbClr val="FF0000"/>
                </a:solidFill>
                <a:latin typeface="Arial" charset="0"/>
                <a:cs typeface="Arial" charset="0"/>
              </a:rPr>
              <a:t>Предпочтение</a:t>
            </a:r>
            <a:r>
              <a:rPr lang="ru-RU" sz="1500">
                <a:solidFill>
                  <a:srgbClr val="1E1E76"/>
                </a:solidFill>
                <a:latin typeface="Arial" charset="0"/>
                <a:cs typeface="Arial" charset="0"/>
              </a:rPr>
              <a:t> подросток отдает той среде и группе, в которой он чувствует себя комфортно, где относятся к нему с уважением. Это может быть и спортивная секция, и кружок, но может быть и подвал дома, где собираются подростки, общаются, курят, выпивают</a:t>
            </a:r>
            <a:r>
              <a:rPr lang="ru-RU" sz="1500">
                <a:solidFill>
                  <a:srgbClr val="1E1E76"/>
                </a:solidFill>
                <a:latin typeface="Arial" charset="0"/>
              </a:rPr>
              <a:t>.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6200" y="4572000"/>
            <a:ext cx="4800600" cy="1930400"/>
          </a:xfrm>
          <a:prstGeom prst="rect">
            <a:avLst/>
          </a:prstGeom>
          <a:gradFill rotWithShape="0">
            <a:gsLst>
              <a:gs pos="0">
                <a:srgbClr val="EEC3FF"/>
              </a:gs>
              <a:gs pos="100000">
                <a:srgbClr val="EEC3FF">
                  <a:gamma/>
                  <a:shade val="80000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i="1">
                <a:solidFill>
                  <a:srgbClr val="FF0000"/>
                </a:solidFill>
                <a:latin typeface="Arial" charset="0"/>
              </a:rPr>
              <a:t>Х</a:t>
            </a:r>
            <a:r>
              <a:rPr lang="ru-RU" sz="1400" i="1">
                <a:solidFill>
                  <a:srgbClr val="FF0000"/>
                </a:solidFill>
                <a:latin typeface="Arial" charset="0"/>
                <a:cs typeface="Arial" charset="0"/>
              </a:rPr>
              <a:t>арактерные особенности подросткового возраста</a:t>
            </a:r>
            <a:r>
              <a:rPr lang="ru-RU" sz="1400" i="1">
                <a:solidFill>
                  <a:srgbClr val="5E2456"/>
                </a:solidFill>
                <a:latin typeface="Arial" charset="0"/>
                <a:cs typeface="Arial" charset="0"/>
              </a:rPr>
              <a:t>:</a:t>
            </a:r>
            <a:r>
              <a:rPr lang="ru-RU" sz="1500">
                <a:solidFill>
                  <a:srgbClr val="422E48"/>
                </a:solidFill>
                <a:latin typeface="Arial" charset="0"/>
                <a:cs typeface="Arial" charset="0"/>
              </a:rPr>
              <a:t> </a:t>
            </a:r>
            <a:endParaRPr lang="ru-RU" sz="1500">
              <a:solidFill>
                <a:srgbClr val="422E48"/>
              </a:solidFill>
              <a:latin typeface="Arial" charset="0"/>
            </a:endParaRPr>
          </a:p>
          <a:p>
            <a:pPr>
              <a:buClr>
                <a:srgbClr val="8C26A8"/>
              </a:buClr>
              <a:buFontTx/>
              <a:buChar char="•"/>
            </a:pPr>
            <a:r>
              <a:rPr lang="ru-RU" sz="1500">
                <a:solidFill>
                  <a:srgbClr val="422E48"/>
                </a:solidFill>
                <a:latin typeface="Arial" charset="0"/>
                <a:cs typeface="Arial" charset="0"/>
              </a:rPr>
              <a:t>эмоциональная незрелость, </a:t>
            </a:r>
            <a:endParaRPr lang="ru-RU" sz="1500">
              <a:solidFill>
                <a:srgbClr val="422E48"/>
              </a:solidFill>
              <a:latin typeface="Arial" charset="0"/>
            </a:endParaRPr>
          </a:p>
          <a:p>
            <a:pPr>
              <a:buClr>
                <a:srgbClr val="8C26A8"/>
              </a:buClr>
              <a:buFontTx/>
              <a:buChar char="•"/>
            </a:pPr>
            <a:r>
              <a:rPr lang="ru-RU" sz="1500">
                <a:solidFill>
                  <a:srgbClr val="422E48"/>
                </a:solidFill>
                <a:latin typeface="Arial" charset="0"/>
                <a:cs typeface="Arial" charset="0"/>
              </a:rPr>
              <a:t>недостаточно развитое умение контролировать собственное поведение, </a:t>
            </a:r>
            <a:endParaRPr lang="ru-RU" sz="1500">
              <a:solidFill>
                <a:srgbClr val="422E48"/>
              </a:solidFill>
              <a:latin typeface="Arial" charset="0"/>
            </a:endParaRPr>
          </a:p>
          <a:p>
            <a:pPr>
              <a:buClr>
                <a:srgbClr val="8C26A8"/>
              </a:buClr>
              <a:buFontTx/>
              <a:buChar char="•"/>
            </a:pPr>
            <a:r>
              <a:rPr lang="ru-RU" sz="1500">
                <a:solidFill>
                  <a:srgbClr val="422E48"/>
                </a:solidFill>
                <a:latin typeface="Arial" charset="0"/>
                <a:cs typeface="Arial" charset="0"/>
              </a:rPr>
              <a:t>соразмерять желания и возможности в удовлетворении своих потребностей, повышенная внушаемость, </a:t>
            </a:r>
            <a:endParaRPr lang="ru-RU" sz="1500">
              <a:solidFill>
                <a:srgbClr val="422E48"/>
              </a:solidFill>
              <a:latin typeface="Arial" charset="0"/>
            </a:endParaRPr>
          </a:p>
          <a:p>
            <a:pPr>
              <a:buClr>
                <a:srgbClr val="8C26A8"/>
              </a:buClr>
              <a:buFontTx/>
              <a:buChar char="•"/>
            </a:pPr>
            <a:r>
              <a:rPr lang="ru-RU" sz="1500">
                <a:solidFill>
                  <a:srgbClr val="422E48"/>
                </a:solidFill>
                <a:latin typeface="Arial" charset="0"/>
                <a:cs typeface="Arial" charset="0"/>
              </a:rPr>
              <a:t>желание самоутвердиться и стать взрослым.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  <p:bldP spid="10249" grpId="0" animBg="1" autoUpdateAnimBg="0"/>
      <p:bldP spid="10251" grpId="0" animBg="1" autoUpdateAnimBg="0"/>
      <p:bldP spid="10252" grpId="0" animBg="1" autoUpdateAnimBg="0"/>
      <p:bldP spid="10253" grpId="0" animBg="1" autoUpdateAnimBg="0"/>
      <p:bldP spid="10255" grpId="0" animBg="1" autoUpdateAnimBg="0"/>
      <p:bldP spid="1025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362200"/>
            <a:ext cx="5638800" cy="10699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latin typeface="Arial" charset="0"/>
                <a:cs typeface="Arial" charset="0"/>
              </a:rPr>
              <a:t>Подростков, чье поведение отклоняется от принятых в обществе правил, норм поведения, называют </a:t>
            </a:r>
            <a:r>
              <a:rPr lang="ru-RU" i="1">
                <a:solidFill>
                  <a:srgbClr val="CC0066"/>
                </a:solidFill>
                <a:latin typeface="Arial" charset="0"/>
                <a:cs typeface="Arial" charset="0"/>
              </a:rPr>
              <a:t>трудными</a:t>
            </a:r>
            <a:r>
              <a:rPr lang="ru-RU" i="1">
                <a:solidFill>
                  <a:srgbClr val="CC0066"/>
                </a:solidFill>
                <a:latin typeface="Arial" charset="0"/>
              </a:rPr>
              <a:t>,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 i="1">
                <a:solidFill>
                  <a:srgbClr val="CC0066"/>
                </a:solidFill>
                <a:latin typeface="Arial" charset="0"/>
                <a:cs typeface="Arial" charset="0"/>
              </a:rPr>
              <a:t>трудновоспитуемыми</a:t>
            </a:r>
            <a:r>
              <a:rPr lang="ru-RU" i="1">
                <a:solidFill>
                  <a:srgbClr val="CC0066"/>
                </a:solidFill>
                <a:latin typeface="Arial" charset="0"/>
              </a:rPr>
              <a:t>, с девиантным, отклоняющимся, асоциальным поведением.</a:t>
            </a: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362200" y="3657600"/>
            <a:ext cx="6553200" cy="15589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>
                <a:latin typeface="Arial" charset="0"/>
              </a:rPr>
              <a:t>О</a:t>
            </a:r>
            <a:r>
              <a:rPr lang="ru-RU">
                <a:latin typeface="Arial" charset="0"/>
                <a:cs typeface="Arial" charset="0"/>
              </a:rPr>
              <a:t>тклоняющееся поведение может быть охарактеризовано как </a:t>
            </a:r>
            <a:r>
              <a:rPr lang="ru-RU" i="1">
                <a:latin typeface="Arial" charset="0"/>
                <a:cs typeface="Arial" charset="0"/>
              </a:rPr>
              <a:t>взаимодействие ребенка с микросоциумом, нарушающее его развитие и социализацию</a:t>
            </a:r>
            <a:r>
              <a:rPr lang="ru-RU">
                <a:latin typeface="Arial" charset="0"/>
                <a:cs typeface="Arial" charset="0"/>
              </a:rPr>
              <a:t> вследствие отсутствия учета средой особенностей его индивидуальности и проявляющееся в поведенческом противодействии установленным нравственным и правовым нормам. </a:t>
            </a:r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362200" y="381000"/>
            <a:ext cx="6419850" cy="13144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u="sng">
                <a:solidFill>
                  <a:srgbClr val="6600CC"/>
                </a:solidFill>
                <a:latin typeface="Arial" charset="0"/>
                <a:cs typeface="Arial" charset="0"/>
              </a:rPr>
              <a:t>Нормальное поведение</a:t>
            </a:r>
            <a:r>
              <a:rPr lang="ru-RU">
                <a:latin typeface="Arial" charset="0"/>
                <a:cs typeface="Arial" charset="0"/>
              </a:rPr>
              <a:t> подростка полагает взаимодействие его с микросоциумом, адекватно</a:t>
            </a:r>
            <a:r>
              <a:rPr lang="ru-RU">
                <a:latin typeface="Arial" charset="0"/>
              </a:rPr>
              <a:t>е</a:t>
            </a:r>
            <a:r>
              <a:rPr lang="ru-RU">
                <a:latin typeface="Arial" charset="0"/>
                <a:cs typeface="Arial" charset="0"/>
              </a:rPr>
              <a:t> потребностям и возможностям его развития и социализации. Если окружение ребенка способно своевременно и адекватно реагировать на те в или иные особенности подростка, то его поведение будет нормальным.</a:t>
            </a:r>
          </a:p>
        </p:txBody>
      </p:sp>
      <p:pic>
        <p:nvPicPr>
          <p:cNvPr id="12303" name="Picture 15" descr="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2057400" cy="174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81200"/>
            <a:ext cx="2895600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5" name="Picture 17" descr="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43000" y="5486400"/>
            <a:ext cx="6705600" cy="8255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>
                <a:latin typeface="Arial" charset="0"/>
                <a:cs typeface="Arial" charset="0"/>
              </a:rPr>
              <a:t>Трудновоспитуемость подростка, несоблюдение им норм и правил, установленных в обществе, в науке рассматривается через явление, которое называется </a:t>
            </a:r>
            <a:r>
              <a:rPr lang="ru-RU" i="1">
                <a:solidFill>
                  <a:srgbClr val="CC0066"/>
                </a:solidFill>
                <a:latin typeface="Arial" charset="0"/>
                <a:cs typeface="Arial" charset="0"/>
              </a:rPr>
              <a:t>девиация</a:t>
            </a:r>
            <a:r>
              <a:rPr lang="ru-RU">
                <a:latin typeface="Arial" charset="0"/>
                <a:cs typeface="Arial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 autoUpdateAnimBg="0"/>
      <p:bldP spid="12294" grpId="0" animBg="1" autoUpdateAnimBg="0"/>
      <p:bldP spid="12295" grpId="0" animBg="1" autoUpdateAnimBg="0"/>
      <p:bldP spid="1229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838200" y="304800"/>
            <a:ext cx="1600200" cy="3460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>
                <a:latin typeface="Arial" charset="0"/>
              </a:rPr>
              <a:t>физические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838200" y="1981200"/>
            <a:ext cx="1676400" cy="3460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психические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838200" y="4419600"/>
            <a:ext cx="1676400" cy="3460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FF0000"/>
                </a:solidFill>
                <a:latin typeface="Arial" charset="0"/>
              </a:rPr>
              <a:t>педагогические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838200" y="5749925"/>
            <a:ext cx="1676400" cy="346075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FF0000"/>
                </a:solidFill>
                <a:latin typeface="Arial" charset="0"/>
              </a:rPr>
              <a:t>социальные</a:t>
            </a: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990600" y="685800"/>
            <a:ext cx="1182688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болезни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990600" y="990600"/>
            <a:ext cx="20701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нарушения зрения, слуха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990600" y="1295400"/>
            <a:ext cx="34290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нарушения опорно-двигательного аппарата</a:t>
            </a: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1066800" y="2667000"/>
            <a:ext cx="26670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задержка психического развития</a:t>
            </a: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1066800" y="2971800"/>
            <a:ext cx="22098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умственная отсталость</a:t>
            </a:r>
          </a:p>
        </p:txBody>
      </p:sp>
      <p:sp>
        <p:nvSpPr>
          <p:cNvPr id="28731" name="Text Box 59"/>
          <p:cNvSpPr txBox="1">
            <a:spLocks noChangeArrowheads="1"/>
          </p:cNvSpPr>
          <p:nvPr/>
        </p:nvSpPr>
        <p:spPr bwMode="auto">
          <a:xfrm>
            <a:off x="1066800" y="3276600"/>
            <a:ext cx="18288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нарушения речи</a:t>
            </a:r>
          </a:p>
        </p:txBody>
      </p: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1066800" y="2362200"/>
            <a:ext cx="32766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нарушения эмоционально-волевой сферы</a:t>
            </a: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1066800" y="3581400"/>
            <a:ext cx="1371600" cy="284163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Arial" charset="0"/>
              </a:rPr>
              <a:t>одаренность</a:t>
            </a:r>
          </a:p>
        </p:txBody>
      </p:sp>
      <p:grpSp>
        <p:nvGrpSpPr>
          <p:cNvPr id="28734" name="Group 62"/>
          <p:cNvGrpSpPr>
            <a:grpSpLocks/>
          </p:cNvGrpSpPr>
          <p:nvPr/>
        </p:nvGrpSpPr>
        <p:grpSpPr bwMode="auto">
          <a:xfrm>
            <a:off x="247650" y="457200"/>
            <a:ext cx="590550" cy="5486400"/>
            <a:chOff x="156" y="288"/>
            <a:chExt cx="372" cy="3456"/>
          </a:xfrm>
        </p:grpSpPr>
        <p:sp>
          <p:nvSpPr>
            <p:cNvPr id="28735" name="Text Box 63"/>
            <p:cNvSpPr txBox="1">
              <a:spLocks noChangeArrowheads="1"/>
            </p:cNvSpPr>
            <p:nvPr/>
          </p:nvSpPr>
          <p:spPr bwMode="auto">
            <a:xfrm>
              <a:off x="156" y="1136"/>
              <a:ext cx="228" cy="198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latin typeface="Arial" charset="0"/>
                </a:rPr>
                <a:t>Отклонения</a:t>
              </a:r>
            </a:p>
          </p:txBody>
        </p:sp>
        <p:sp>
          <p:nvSpPr>
            <p:cNvPr id="28736" name="Line 64"/>
            <p:cNvSpPr>
              <a:spLocks noChangeShapeType="1"/>
            </p:cNvSpPr>
            <p:nvPr/>
          </p:nvSpPr>
          <p:spPr bwMode="auto">
            <a:xfrm flipV="1">
              <a:off x="240" y="288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37" name="Line 65"/>
            <p:cNvSpPr>
              <a:spLocks noChangeShapeType="1"/>
            </p:cNvSpPr>
            <p:nvPr/>
          </p:nvSpPr>
          <p:spPr bwMode="auto">
            <a:xfrm>
              <a:off x="240" y="312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38" name="Line 66"/>
            <p:cNvSpPr>
              <a:spLocks noChangeShapeType="1"/>
            </p:cNvSpPr>
            <p:nvPr/>
          </p:nvSpPr>
          <p:spPr bwMode="auto">
            <a:xfrm>
              <a:off x="240" y="37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39" name="Line 67"/>
            <p:cNvSpPr>
              <a:spLocks noChangeShapeType="1"/>
            </p:cNvSpPr>
            <p:nvPr/>
          </p:nvSpPr>
          <p:spPr bwMode="auto">
            <a:xfrm>
              <a:off x="384" y="28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40" name="Line 68"/>
            <p:cNvSpPr>
              <a:spLocks noChangeShapeType="1"/>
            </p:cNvSpPr>
            <p:nvPr/>
          </p:nvSpPr>
          <p:spPr bwMode="auto">
            <a:xfrm>
              <a:off x="384" y="139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41" name="Line 69"/>
            <p:cNvSpPr>
              <a:spLocks noChangeShapeType="1"/>
            </p:cNvSpPr>
            <p:nvPr/>
          </p:nvSpPr>
          <p:spPr bwMode="auto">
            <a:xfrm>
              <a:off x="240" y="2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742" name="Group 70"/>
          <p:cNvGrpSpPr>
            <a:grpSpLocks/>
          </p:cNvGrpSpPr>
          <p:nvPr/>
        </p:nvGrpSpPr>
        <p:grpSpPr bwMode="auto">
          <a:xfrm>
            <a:off x="3505200" y="3048000"/>
            <a:ext cx="5486400" cy="901700"/>
            <a:chOff x="1680" y="3408"/>
            <a:chExt cx="3840" cy="624"/>
          </a:xfrm>
        </p:grpSpPr>
        <p:sp>
          <p:nvSpPr>
            <p:cNvPr id="28743" name="AutoShape 71"/>
            <p:cNvSpPr>
              <a:spLocks noChangeArrowheads="1"/>
            </p:cNvSpPr>
            <p:nvPr/>
          </p:nvSpPr>
          <p:spPr bwMode="auto">
            <a:xfrm>
              <a:off x="1680" y="3408"/>
              <a:ext cx="3840" cy="624"/>
            </a:xfrm>
            <a:prstGeom prst="roundRect">
              <a:avLst>
                <a:gd name="adj" fmla="val 16667"/>
              </a:avLst>
            </a:prstGeom>
            <a:solidFill>
              <a:srgbClr val="CCECFF">
                <a:alpha val="50000"/>
              </a:srgbClr>
            </a:solidFill>
            <a:ln w="9525">
              <a:solidFill>
                <a:srgbClr val="7C20D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744" name="Text Box 72"/>
            <p:cNvSpPr txBox="1">
              <a:spLocks noChangeArrowheads="1"/>
            </p:cNvSpPr>
            <p:nvPr/>
          </p:nvSpPr>
          <p:spPr bwMode="auto">
            <a:xfrm>
              <a:off x="1728" y="3456"/>
              <a:ext cx="3698" cy="506"/>
            </a:xfrm>
            <a:prstGeom prst="rect">
              <a:avLst/>
            </a:prstGeom>
            <a:solidFill>
              <a:srgbClr val="CCE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Связаны с умственным развитием, психическими недостатками. Могут быть врожденными или являться результатом болезни, травмы или другой причины.</a:t>
              </a:r>
            </a:p>
          </p:txBody>
        </p:sp>
      </p:grpSp>
      <p:grpSp>
        <p:nvGrpSpPr>
          <p:cNvPr id="28753" name="Group 81"/>
          <p:cNvGrpSpPr>
            <a:grpSpLocks/>
          </p:cNvGrpSpPr>
          <p:nvPr/>
        </p:nvGrpSpPr>
        <p:grpSpPr bwMode="auto">
          <a:xfrm>
            <a:off x="2895600" y="5486400"/>
            <a:ext cx="6096000" cy="1155700"/>
            <a:chOff x="1680" y="2532"/>
            <a:chExt cx="3840" cy="846"/>
          </a:xfrm>
        </p:grpSpPr>
        <p:sp>
          <p:nvSpPr>
            <p:cNvPr id="28745" name="AutoShape 73"/>
            <p:cNvSpPr>
              <a:spLocks noChangeArrowheads="1"/>
            </p:cNvSpPr>
            <p:nvPr/>
          </p:nvSpPr>
          <p:spPr bwMode="auto">
            <a:xfrm>
              <a:off x="1680" y="2544"/>
              <a:ext cx="3840" cy="816"/>
            </a:xfrm>
            <a:prstGeom prst="roundRect">
              <a:avLst>
                <a:gd name="adj" fmla="val 16667"/>
              </a:avLst>
            </a:prstGeom>
            <a:solidFill>
              <a:srgbClr val="CCECFF">
                <a:alpha val="50000"/>
              </a:srgbClr>
            </a:solidFill>
            <a:ln w="9525">
              <a:solidFill>
                <a:srgbClr val="7C20D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746" name="Text Box 74"/>
            <p:cNvSpPr txBox="1">
              <a:spLocks noChangeArrowheads="1"/>
            </p:cNvSpPr>
            <p:nvPr/>
          </p:nvSpPr>
          <p:spPr bwMode="auto">
            <a:xfrm>
              <a:off x="1728" y="2532"/>
              <a:ext cx="3792" cy="8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CECFF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Связаны с понятием «социальная норма»</a:t>
              </a:r>
              <a:r>
                <a:rPr lang="ru-RU" sz="1400" i="1">
                  <a:solidFill>
                    <a:srgbClr val="6600CC"/>
                  </a:solidFill>
                  <a:latin typeface="Arial" charset="0"/>
                </a:rPr>
                <a:t> - правила, образец действия, мера допустимого поведения. </a:t>
              </a:r>
            </a:p>
            <a:p>
              <a:pPr algn="just"/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Причины: трудности переходного возраста; неопределенность социального положения; нестабильность; экстремальные ситуации (сиротство).</a:t>
              </a:r>
            </a:p>
          </p:txBody>
        </p:sp>
      </p:grpSp>
      <p:grpSp>
        <p:nvGrpSpPr>
          <p:cNvPr id="28747" name="Group 75"/>
          <p:cNvGrpSpPr>
            <a:grpSpLocks/>
          </p:cNvGrpSpPr>
          <p:nvPr/>
        </p:nvGrpSpPr>
        <p:grpSpPr bwMode="auto">
          <a:xfrm>
            <a:off x="3200400" y="4191000"/>
            <a:ext cx="5867400" cy="1066800"/>
            <a:chOff x="2400" y="1680"/>
            <a:chExt cx="3168" cy="816"/>
          </a:xfrm>
        </p:grpSpPr>
        <p:sp>
          <p:nvSpPr>
            <p:cNvPr id="28748" name="AutoShape 76"/>
            <p:cNvSpPr>
              <a:spLocks noChangeArrowheads="1"/>
            </p:cNvSpPr>
            <p:nvPr/>
          </p:nvSpPr>
          <p:spPr bwMode="auto">
            <a:xfrm>
              <a:off x="2400" y="1680"/>
              <a:ext cx="3120" cy="816"/>
            </a:xfrm>
            <a:prstGeom prst="roundRect">
              <a:avLst>
                <a:gd name="adj" fmla="val 16667"/>
              </a:avLst>
            </a:prstGeom>
            <a:solidFill>
              <a:srgbClr val="CCECFF">
                <a:alpha val="50000"/>
              </a:srgbClr>
            </a:solidFill>
            <a:ln w="9525">
              <a:solidFill>
                <a:srgbClr val="7C20D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749" name="Text Box 77"/>
            <p:cNvSpPr txBox="1">
              <a:spLocks noChangeArrowheads="1"/>
            </p:cNvSpPr>
            <p:nvPr/>
          </p:nvSpPr>
          <p:spPr bwMode="auto">
            <a:xfrm>
              <a:off x="2448" y="1680"/>
              <a:ext cx="3120" cy="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3430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533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240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914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371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828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286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743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Связаны с нормами получения или неполучения общего или профессионального образования. </a:t>
              </a:r>
              <a:br>
                <a:rPr lang="ru-RU" sz="1400">
                  <a:solidFill>
                    <a:srgbClr val="6600CC"/>
                  </a:solidFill>
                  <a:latin typeface="Arial" charset="0"/>
                </a:rPr>
              </a:br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Причины: нежелание учиться, неблагополучие в семье, экологические и социальные катаклизмы, отклонения в развитии.</a:t>
              </a:r>
            </a:p>
          </p:txBody>
        </p:sp>
      </p:grpSp>
      <p:grpSp>
        <p:nvGrpSpPr>
          <p:cNvPr id="28750" name="Group 78"/>
          <p:cNvGrpSpPr>
            <a:grpSpLocks/>
          </p:cNvGrpSpPr>
          <p:nvPr/>
        </p:nvGrpSpPr>
        <p:grpSpPr bwMode="auto">
          <a:xfrm>
            <a:off x="3733800" y="0"/>
            <a:ext cx="5029200" cy="1028700"/>
            <a:chOff x="2352" y="48"/>
            <a:chExt cx="3168" cy="768"/>
          </a:xfrm>
        </p:grpSpPr>
        <p:sp>
          <p:nvSpPr>
            <p:cNvPr id="28751" name="AutoShape 79"/>
            <p:cNvSpPr>
              <a:spLocks noChangeArrowheads="1"/>
            </p:cNvSpPr>
            <p:nvPr/>
          </p:nvSpPr>
          <p:spPr bwMode="auto">
            <a:xfrm>
              <a:off x="2352" y="48"/>
              <a:ext cx="3168" cy="768"/>
            </a:xfrm>
            <a:prstGeom prst="roundRect">
              <a:avLst>
                <a:gd name="adj" fmla="val 16667"/>
              </a:avLst>
            </a:prstGeom>
            <a:solidFill>
              <a:srgbClr val="CCECFF">
                <a:alpha val="50000"/>
              </a:srgbClr>
            </a:solidFill>
            <a:ln w="9525">
              <a:solidFill>
                <a:srgbClr val="6600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752" name="Text Box 80"/>
            <p:cNvSpPr txBox="1">
              <a:spLocks noChangeArrowheads="1"/>
            </p:cNvSpPr>
            <p:nvPr/>
          </p:nvSpPr>
          <p:spPr bwMode="auto">
            <a:xfrm>
              <a:off x="2448" y="94"/>
              <a:ext cx="2976" cy="7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7C20D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Связаны со здоровьем человека и определяются медицинскими показателями.</a:t>
              </a:r>
            </a:p>
            <a:p>
              <a:pPr algn="just"/>
              <a:r>
                <a:rPr lang="ru-RU" sz="1400">
                  <a:solidFill>
                    <a:srgbClr val="6600CC"/>
                  </a:solidFill>
                  <a:latin typeface="Arial" charset="0"/>
                </a:rPr>
                <a:t>Причины: наследственные факторы или внешние обстоятельства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2" grpId="0" animBg="1" autoUpdateAnimBg="0"/>
      <p:bldP spid="28723" grpId="0" animBg="1" autoUpdateAnimBg="0"/>
      <p:bldP spid="28724" grpId="0" animBg="1" autoUpdateAnimBg="0"/>
      <p:bldP spid="28725" grpId="0" animBg="1" autoUpdateAnimBg="0"/>
      <p:bldP spid="28726" grpId="0" animBg="1" autoUpdateAnimBg="0"/>
      <p:bldP spid="28727" grpId="0" animBg="1" autoUpdateAnimBg="0"/>
      <p:bldP spid="28728" grpId="0" animBg="1" autoUpdateAnimBg="0"/>
      <p:bldP spid="28729" grpId="0" animBg="1" autoUpdateAnimBg="0"/>
      <p:bldP spid="28730" grpId="0" animBg="1" autoUpdateAnimBg="0"/>
      <p:bldP spid="28731" grpId="0" animBg="1" autoUpdateAnimBg="0"/>
      <p:bldP spid="28732" grpId="0" animBg="1" autoUpdateAnimBg="0"/>
      <p:bldP spid="2873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343400" y="533400"/>
            <a:ext cx="4114800" cy="479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A80054"/>
                </a:solidFill>
                <a:latin typeface="Arial" charset="0"/>
              </a:rPr>
              <a:t>Э</a:t>
            </a:r>
            <a:r>
              <a:rPr lang="ru-RU" sz="2000" b="1">
                <a:solidFill>
                  <a:srgbClr val="A80054"/>
                </a:solidFill>
                <a:latin typeface="Arial" charset="0"/>
                <a:cs typeface="Arial" charset="0"/>
              </a:rPr>
              <a:t>тап</a:t>
            </a:r>
            <a:r>
              <a:rPr lang="ru-RU" sz="2000" b="1">
                <a:solidFill>
                  <a:srgbClr val="A80054"/>
                </a:solidFill>
                <a:latin typeface="Arial" charset="0"/>
              </a:rPr>
              <a:t>ы</a:t>
            </a:r>
            <a:r>
              <a:rPr lang="ru-RU" sz="2000" b="1">
                <a:solidFill>
                  <a:srgbClr val="A80054"/>
                </a:solidFill>
                <a:latin typeface="Arial" charset="0"/>
                <a:cs typeface="Arial" charset="0"/>
              </a:rPr>
              <a:t> асоциального поведения</a:t>
            </a:r>
            <a:r>
              <a:rPr lang="ru-RU" sz="2000" b="1">
                <a:solidFill>
                  <a:srgbClr val="A80054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A80054"/>
                </a:solidFill>
                <a:latin typeface="Arial" charset="0"/>
                <a:cs typeface="Arial" charset="0"/>
              </a:rPr>
              <a:t>определены на основе признаков:</a:t>
            </a:r>
            <a:endParaRPr lang="ru-RU" sz="2000" b="1">
              <a:solidFill>
                <a:srgbClr val="A80054"/>
              </a:solidFill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ru-RU" b="1">
                <a:latin typeface="Arial" charset="0"/>
              </a:rPr>
              <a:t>1)</a:t>
            </a:r>
            <a:r>
              <a:rPr lang="ru-RU" b="1">
                <a:latin typeface="Arial" charset="0"/>
                <a:cs typeface="Arial" charset="0"/>
              </a:rPr>
              <a:t> </a:t>
            </a:r>
            <a:r>
              <a:rPr lang="ru-RU" b="1">
                <a:solidFill>
                  <a:srgbClr val="A80054"/>
                </a:solidFill>
                <a:latin typeface="Arial" charset="0"/>
                <a:cs typeface="Arial" charset="0"/>
              </a:rPr>
              <a:t>степень нарушения</a:t>
            </a:r>
            <a:r>
              <a:rPr lang="ru-RU" b="1">
                <a:latin typeface="Arial" charset="0"/>
                <a:cs typeface="Arial" charset="0"/>
              </a:rPr>
              <a:t> общественных требований, норм, законов со стороны личности, которая определяется путем анализа совершенных действий;</a:t>
            </a:r>
            <a:endParaRPr lang="ru-RU" b="1"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ru-RU" b="1">
                <a:latin typeface="Arial" charset="0"/>
              </a:rPr>
              <a:t>2</a:t>
            </a:r>
            <a:r>
              <a:rPr lang="ru-RU" b="1">
                <a:latin typeface="Arial" charset="0"/>
                <a:cs typeface="Arial" charset="0"/>
              </a:rPr>
              <a:t>) </a:t>
            </a:r>
            <a:r>
              <a:rPr lang="ru-RU" b="1">
                <a:solidFill>
                  <a:srgbClr val="A80054"/>
                </a:solidFill>
                <a:latin typeface="Arial" charset="0"/>
                <a:cs typeface="Arial" charset="0"/>
              </a:rPr>
              <a:t>степень несоответствия</a:t>
            </a:r>
            <a:r>
              <a:rPr lang="ru-RU" b="1">
                <a:latin typeface="Arial" charset="0"/>
                <a:cs typeface="Arial" charset="0"/>
              </a:rPr>
              <a:t> общественным требованиям, нормам и законам</a:t>
            </a:r>
            <a:r>
              <a:rPr lang="ru-RU" b="1">
                <a:latin typeface="Arial" charset="0"/>
              </a:rPr>
              <a:t>;</a:t>
            </a:r>
            <a:r>
              <a:rPr lang="ru-RU" b="1">
                <a:latin typeface="Arial" charset="0"/>
                <a:cs typeface="Arial" charset="0"/>
              </a:rPr>
              <a:t> определяется через анализ отношения личности к этим требованиям и законам, а также оценку собственного поведения;</a:t>
            </a:r>
            <a:endParaRPr lang="ru-RU" b="1"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ru-RU" b="1">
                <a:latin typeface="Arial" charset="0"/>
              </a:rPr>
              <a:t>3</a:t>
            </a:r>
            <a:r>
              <a:rPr lang="ru-RU" b="1">
                <a:latin typeface="Arial" charset="0"/>
                <a:cs typeface="Arial" charset="0"/>
              </a:rPr>
              <a:t>)</a:t>
            </a:r>
            <a:r>
              <a:rPr lang="ru-RU" b="1"/>
              <a:t> </a:t>
            </a:r>
            <a:r>
              <a:rPr lang="ru-RU" b="1">
                <a:solidFill>
                  <a:srgbClr val="A80054"/>
                </a:solidFill>
                <a:latin typeface="Arial" charset="0"/>
                <a:cs typeface="Arial" charset="0"/>
              </a:rPr>
              <a:t>единичность и рецидивность</a:t>
            </a:r>
            <a:r>
              <a:rPr lang="ru-RU" b="1">
                <a:latin typeface="Arial" charset="0"/>
                <a:cs typeface="Arial" charset="0"/>
              </a:rPr>
              <a:t> асоциальных действий.</a:t>
            </a:r>
            <a:endParaRPr lang="ru-RU" b="1">
              <a:cs typeface="Times New Roman" pitchFamily="18" charset="0"/>
            </a:endParaRPr>
          </a:p>
          <a:p>
            <a:pPr eaLnBrk="0" hangingPunct="0"/>
            <a:endParaRPr lang="ru-RU" b="1"/>
          </a:p>
        </p:txBody>
      </p:sp>
      <p:pic>
        <p:nvPicPr>
          <p:cNvPr id="30728" name="Picture 8" descr="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2789238" cy="2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371600" y="381000"/>
            <a:ext cx="6553200" cy="406400"/>
          </a:xfrm>
          <a:prstGeom prst="rect">
            <a:avLst/>
          </a:prstGeom>
          <a:solidFill>
            <a:schemeClr val="hlink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5200A4"/>
                </a:solidFill>
                <a:latin typeface="Arial" charset="0"/>
              </a:rPr>
              <a:t>Этапы формирования асоциального поведения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52400" y="1355725"/>
            <a:ext cx="4495800" cy="2546350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На первом этапе</a:t>
            </a:r>
            <a:r>
              <a:rPr lang="ru-RU">
                <a:latin typeface="Arial" charset="0"/>
                <a:cs typeface="Arial" charset="0"/>
              </a:rPr>
              <a:t> доасоциального поведения характеристика нарушения включает </a:t>
            </a:r>
            <a:r>
              <a:rPr lang="ru-RU" b="1" i="1">
                <a:solidFill>
                  <a:srgbClr val="6600CC"/>
                </a:solidFill>
                <a:latin typeface="Arial" charset="0"/>
                <a:cs typeface="Arial" charset="0"/>
              </a:rPr>
              <a:t>несогласие, непослушание, отрицание, невыполнение</a:t>
            </a:r>
            <a:r>
              <a:rPr lang="ru-RU">
                <a:latin typeface="Arial" charset="0"/>
                <a:cs typeface="Arial" charset="0"/>
              </a:rPr>
              <a:t> некоторых социальных требований</a:t>
            </a:r>
            <a:r>
              <a:rPr lang="ru-RU">
                <a:latin typeface="Arial" charset="0"/>
              </a:rPr>
              <a:t>.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ru-RU"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>
                <a:latin typeface="Arial" charset="0"/>
              </a:rPr>
              <a:t>П</a:t>
            </a:r>
            <a:r>
              <a:rPr lang="ru-RU">
                <a:latin typeface="Arial" charset="0"/>
                <a:cs typeface="Arial" charset="0"/>
              </a:rPr>
              <a:t>одлинно асоциальное поведение еще отсутствует.</a:t>
            </a:r>
            <a:endParaRPr lang="ru-RU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ru-RU">
                <a:latin typeface="Arial" charset="0"/>
                <a:cs typeface="Arial" charset="0"/>
              </a:rPr>
              <a:t>Личность воспринимает свое поведение как нормальное, соответствующее собственным социальным ценностям и установкам.</a:t>
            </a:r>
            <a:r>
              <a:rPr lang="ru-RU"/>
              <a:t> 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52400" y="4175125"/>
            <a:ext cx="4419600" cy="2057400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u="sng">
                <a:solidFill>
                  <a:srgbClr val="FF0000"/>
                </a:solidFill>
                <a:latin typeface="Arial" charset="0"/>
              </a:rPr>
              <a:t>П</a:t>
            </a:r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ричины</a:t>
            </a:r>
            <a:r>
              <a:rPr lang="ru-RU">
                <a:latin typeface="Arial" charset="0"/>
                <a:cs typeface="Arial" charset="0"/>
              </a:rPr>
              <a:t> отклонения кроются прежде всего в </a:t>
            </a:r>
            <a:r>
              <a:rPr lang="ru-RU" b="1">
                <a:solidFill>
                  <a:srgbClr val="6600CC"/>
                </a:solidFill>
                <a:latin typeface="Arial" charset="0"/>
                <a:cs typeface="Arial" charset="0"/>
              </a:rPr>
              <a:t>неправильном воспитательном воздействии</a:t>
            </a:r>
            <a:r>
              <a:rPr lang="ru-RU">
                <a:latin typeface="Arial" charset="0"/>
                <a:cs typeface="Arial" charset="0"/>
              </a:rPr>
              <a:t>. </a:t>
            </a:r>
            <a:endParaRPr lang="ru-RU"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 u="sng">
                <a:solidFill>
                  <a:srgbClr val="FF0000"/>
                </a:solidFill>
                <a:latin typeface="Arial" charset="0"/>
              </a:rPr>
              <a:t>П</a:t>
            </a:r>
            <a:r>
              <a:rPr lang="ru-RU" u="sng">
                <a:solidFill>
                  <a:srgbClr val="FF0000"/>
                </a:solidFill>
                <a:latin typeface="Arial" charset="0"/>
                <a:cs typeface="Arial" charset="0"/>
              </a:rPr>
              <a:t>омощь</a:t>
            </a:r>
            <a:r>
              <a:rPr lang="ru-RU">
                <a:latin typeface="Arial" charset="0"/>
                <a:cs typeface="Arial" charset="0"/>
              </a:rPr>
              <a:t> здесь имеет два воспитательных аспекта</a:t>
            </a:r>
            <a:r>
              <a:rPr lang="ru-RU">
                <a:latin typeface="Arial" charset="0"/>
              </a:rPr>
              <a:t>: </a:t>
            </a:r>
            <a:r>
              <a:rPr lang="ru-RU">
                <a:latin typeface="Arial" charset="0"/>
                <a:cs typeface="Arial" charset="0"/>
              </a:rPr>
              <a:t>направлена на корректировку воспитательного воздействия</a:t>
            </a:r>
            <a:r>
              <a:rPr lang="ru-RU">
                <a:latin typeface="Arial" charset="0"/>
              </a:rPr>
              <a:t> либо </a:t>
            </a:r>
            <a:r>
              <a:rPr lang="ru-RU">
                <a:latin typeface="Arial" charset="0"/>
                <a:cs typeface="Arial" charset="0"/>
              </a:rPr>
              <a:t>на личность ребенка</a:t>
            </a:r>
            <a:r>
              <a:rPr lang="ru-RU">
                <a:latin typeface="Arial" charset="0"/>
              </a:rPr>
              <a:t>,</a:t>
            </a:r>
            <a:r>
              <a:rPr lang="ru-RU">
                <a:latin typeface="Arial" charset="0"/>
                <a:cs typeface="Arial" charset="0"/>
              </a:rPr>
              <a:t> име</a:t>
            </a:r>
            <a:r>
              <a:rPr lang="ru-RU">
                <a:latin typeface="Arial" charset="0"/>
              </a:rPr>
              <a:t>я</a:t>
            </a:r>
            <a:r>
              <a:rPr lang="ru-RU">
                <a:latin typeface="Arial" charset="0"/>
                <a:cs typeface="Arial" charset="0"/>
              </a:rPr>
              <a:t> характер измененной воспитательной деятельности</a:t>
            </a:r>
            <a:r>
              <a:rPr lang="ru-RU"/>
              <a:t> 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800600" y="2708275"/>
            <a:ext cx="4191000" cy="4013200"/>
          </a:xfrm>
          <a:prstGeom prst="rect">
            <a:avLst/>
          </a:prstGeom>
          <a:solidFill>
            <a:srgbClr val="B2D6EA"/>
          </a:solidFill>
          <a:ln w="9525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ru-RU">
                <a:latin typeface="Arial" charset="0"/>
                <a:cs typeface="Arial" charset="0"/>
              </a:rPr>
              <a:t>На данном этапе могут иметь место начальные элементы негативного общественного мнения о личности ребенка; замечания, дисциплинарные меры со стороны родителей, воспитателей и др. </a:t>
            </a:r>
            <a:endParaRPr lang="ru-RU">
              <a:latin typeface="Arial" charset="0"/>
            </a:endParaRPr>
          </a:p>
          <a:p>
            <a:pPr algn="just">
              <a:buFontTx/>
              <a:buChar char="•"/>
            </a:pPr>
            <a:r>
              <a:rPr lang="ru-RU">
                <a:latin typeface="Arial" charset="0"/>
                <a:cs typeface="Arial" charset="0"/>
              </a:rPr>
              <a:t>Возможна помощь консультационных кабинетов при школах, клиниках, региональные заведения социальной работы.</a:t>
            </a:r>
            <a:endParaRPr lang="ru-RU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ru-RU">
                <a:latin typeface="Arial" charset="0"/>
                <a:cs typeface="Arial" charset="0"/>
              </a:rPr>
              <a:t>При успешной работе прогноз может быть </a:t>
            </a:r>
            <a:r>
              <a:rPr lang="ru-RU">
                <a:solidFill>
                  <a:srgbClr val="FF0000"/>
                </a:solidFill>
                <a:latin typeface="Arial" charset="0"/>
                <a:cs typeface="Arial" charset="0"/>
              </a:rPr>
              <a:t>положительным</a:t>
            </a:r>
            <a:r>
              <a:rPr lang="ru-RU">
                <a:latin typeface="Arial" charset="0"/>
                <a:cs typeface="Arial" charset="0"/>
              </a:rPr>
              <a:t>. </a:t>
            </a:r>
            <a:endParaRPr lang="ru-RU">
              <a:latin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ru-RU">
                <a:latin typeface="Arial" charset="0"/>
              </a:rPr>
              <a:t>П</a:t>
            </a:r>
            <a:r>
              <a:rPr lang="ru-RU">
                <a:latin typeface="Arial" charset="0"/>
                <a:cs typeface="Arial" charset="0"/>
              </a:rPr>
              <a:t>ри </a:t>
            </a:r>
            <a:r>
              <a:rPr lang="ru-RU">
                <a:latin typeface="Arial" charset="0"/>
              </a:rPr>
              <a:t>отсутствии либо при </a:t>
            </a:r>
            <a:r>
              <a:rPr lang="ru-RU">
                <a:latin typeface="Arial" charset="0"/>
                <a:cs typeface="Arial" charset="0"/>
              </a:rPr>
              <a:t>неудачной помощи возможны </a:t>
            </a:r>
            <a:r>
              <a:rPr lang="ru-RU">
                <a:solidFill>
                  <a:srgbClr val="FF0000"/>
                </a:solidFill>
                <a:latin typeface="Arial" charset="0"/>
                <a:cs typeface="Arial" charset="0"/>
              </a:rPr>
              <a:t>два исхода:</a:t>
            </a:r>
            <a:r>
              <a:rPr lang="ru-RU">
                <a:latin typeface="Arial" charset="0"/>
                <a:cs typeface="Arial" charset="0"/>
              </a:rPr>
              <a:t> или личность сама справится с проблемами или нарушения в поведении углубятся.</a:t>
            </a:r>
            <a:r>
              <a:rPr lang="ru-RU"/>
              <a:t> </a:t>
            </a:r>
          </a:p>
        </p:txBody>
      </p:sp>
      <p:pic>
        <p:nvPicPr>
          <p:cNvPr id="11285" name="Picture 21" descr="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1150" y="990600"/>
            <a:ext cx="29908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2" grpId="0" animBg="1" autoUpdateAnimBg="0"/>
      <p:bldP spid="11283" grpId="0" animBg="1" autoUpdateAnimBg="0"/>
      <p:bldP spid="11284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1428</TotalTime>
  <Words>3233</Words>
  <Application>Microsoft Office PowerPoint</Application>
  <PresentationFormat>Экран (4:3)</PresentationFormat>
  <Paragraphs>290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Аспект</vt:lpstr>
      <vt:lpstr>Clip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Мария Дмитриевна</cp:lastModifiedBy>
  <cp:revision>22</cp:revision>
  <dcterms:created xsi:type="dcterms:W3CDTF">2002-11-09T12:42:19Z</dcterms:created>
  <dcterms:modified xsi:type="dcterms:W3CDTF">2014-02-21T20:07:37Z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466157</vt:lpwstr>
  </property>
  <property fmtid="{D5CDD505-2E9C-101B-9397-08002B2CF9AE}" pid="3" name="NXPowerLiteVersion">
    <vt:lpwstr>D4.1.4</vt:lpwstr>
  </property>
</Properties>
</file>